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/>
    <p:restoredTop sz="94613"/>
  </p:normalViewPr>
  <p:slideViewPr>
    <p:cSldViewPr snapToGrid="0" snapToObjects="1">
      <p:cViewPr varScale="1">
        <p:scale>
          <a:sx n="86" d="100"/>
          <a:sy n="86" d="100"/>
        </p:scale>
        <p:origin x="-1208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-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s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26/01/16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WISE 2016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622448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WISE</a:t>
            </a:r>
            <a:r>
              <a:rPr lang="nl-NL" dirty="0"/>
              <a:t>: a </a:t>
            </a:r>
            <a:r>
              <a:rPr lang="nl-NL" dirty="0" err="1"/>
              <a:t>global</a:t>
            </a:r>
            <a:r>
              <a:rPr lang="nl-NL" dirty="0"/>
              <a:t> trust community </a:t>
            </a:r>
            <a:r>
              <a:rPr lang="nl-NL" dirty="0" err="1"/>
              <a:t>where</a:t>
            </a:r>
            <a:r>
              <a:rPr lang="nl-NL" dirty="0"/>
              <a:t> security experts share information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work</a:t>
            </a:r>
            <a:r>
              <a:rPr lang="nl-NL" dirty="0"/>
              <a:t> </a:t>
            </a:r>
            <a:r>
              <a:rPr lang="nl-NL" dirty="0" err="1"/>
              <a:t>together</a:t>
            </a:r>
            <a:r>
              <a:rPr lang="nl-NL" dirty="0"/>
              <a:t>, </a:t>
            </a:r>
            <a:r>
              <a:rPr lang="nl-NL" dirty="0" err="1"/>
              <a:t>creating</a:t>
            </a:r>
            <a:r>
              <a:rPr lang="nl-NL" dirty="0"/>
              <a:t> </a:t>
            </a:r>
            <a:r>
              <a:rPr lang="nl-NL" dirty="0" err="1"/>
              <a:t>collaboration</a:t>
            </a:r>
            <a:r>
              <a:rPr lang="nl-NL" dirty="0"/>
              <a:t> </a:t>
            </a:r>
            <a:r>
              <a:rPr lang="nl-NL" dirty="0" err="1"/>
              <a:t>among</a:t>
            </a:r>
            <a:r>
              <a:rPr lang="nl-NL" dirty="0"/>
              <a:t> different </a:t>
            </a:r>
            <a:r>
              <a:rPr lang="nl-NL" dirty="0" smtClean="0"/>
              <a:t>e-</a:t>
            </a:r>
            <a:r>
              <a:rPr lang="nl-NL" dirty="0" err="1" smtClean="0"/>
              <a:t>infrastructures</a:t>
            </a:r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Nicole Harris / Alf Moens</a:t>
            </a:r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7141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SBOD: Security in Big </a:t>
            </a:r>
            <a:r>
              <a:rPr lang="nl-NL" dirty="0" err="1" smtClean="0"/>
              <a:t>and</a:t>
            </a:r>
            <a:r>
              <a:rPr lang="nl-NL" dirty="0" smtClean="0"/>
              <a:t> Open Data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The Security in Big </a:t>
            </a:r>
            <a:r>
              <a:rPr lang="nl-NL" dirty="0" err="1"/>
              <a:t>and</a:t>
            </a:r>
            <a:r>
              <a:rPr lang="nl-NL" dirty="0"/>
              <a:t> Open Data (SBOD) </a:t>
            </a:r>
            <a:r>
              <a:rPr lang="nl-NL" dirty="0" err="1"/>
              <a:t>working</a:t>
            </a:r>
            <a:r>
              <a:rPr lang="nl-NL" dirty="0"/>
              <a:t> </a:t>
            </a:r>
            <a:r>
              <a:rPr lang="nl-NL" dirty="0" err="1"/>
              <a:t>group</a:t>
            </a:r>
            <a:r>
              <a:rPr lang="nl-NL" dirty="0"/>
              <a:t> </a:t>
            </a:r>
            <a:r>
              <a:rPr lang="nl-NL" dirty="0" err="1"/>
              <a:t>focuses</a:t>
            </a:r>
            <a:r>
              <a:rPr lang="nl-NL" dirty="0"/>
              <a:t> on security issues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arise</a:t>
            </a:r>
            <a:r>
              <a:rPr lang="nl-NL" dirty="0"/>
              <a:t> </a:t>
            </a:r>
            <a:r>
              <a:rPr lang="nl-NL" dirty="0" err="1"/>
              <a:t>when</a:t>
            </a:r>
            <a:r>
              <a:rPr lang="nl-NL" dirty="0"/>
              <a:t> </a:t>
            </a:r>
            <a:r>
              <a:rPr lang="nl-NL" dirty="0" err="1"/>
              <a:t>dealing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big </a:t>
            </a:r>
            <a:r>
              <a:rPr lang="nl-NL" dirty="0" err="1"/>
              <a:t>and</a:t>
            </a:r>
            <a:r>
              <a:rPr lang="nl-NL" dirty="0"/>
              <a:t> open data </a:t>
            </a:r>
            <a:r>
              <a:rPr lang="nl-NL" dirty="0" err="1"/>
              <a:t>especially</a:t>
            </a:r>
            <a:r>
              <a:rPr lang="nl-NL" dirty="0"/>
              <a:t> </a:t>
            </a:r>
            <a:r>
              <a:rPr lang="nl-NL" dirty="0" err="1"/>
              <a:t>within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e-</a:t>
            </a:r>
            <a:r>
              <a:rPr lang="nl-NL" dirty="0" err="1"/>
              <a:t>infrastructures</a:t>
            </a:r>
            <a:r>
              <a:rPr lang="nl-NL" dirty="0"/>
              <a:t>. Security issues in </a:t>
            </a:r>
            <a:r>
              <a:rPr lang="nl-NL" dirty="0" err="1"/>
              <a:t>this</a:t>
            </a:r>
            <a:r>
              <a:rPr lang="nl-NL" dirty="0"/>
              <a:t> context </a:t>
            </a:r>
            <a:r>
              <a:rPr lang="nl-NL" dirty="0" err="1"/>
              <a:t>concentrate</a:t>
            </a:r>
            <a:r>
              <a:rPr lang="nl-NL" dirty="0"/>
              <a:t> on </a:t>
            </a:r>
            <a:r>
              <a:rPr lang="nl-NL" dirty="0" err="1"/>
              <a:t>confidentiality</a:t>
            </a:r>
            <a:r>
              <a:rPr lang="nl-NL" dirty="0"/>
              <a:t>, </a:t>
            </a:r>
            <a:r>
              <a:rPr lang="nl-NL" dirty="0" err="1"/>
              <a:t>integrity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availability. </a:t>
            </a:r>
            <a:r>
              <a:rPr lang="nl-NL" dirty="0" err="1"/>
              <a:t>Confidentiality</a:t>
            </a:r>
            <a:r>
              <a:rPr lang="nl-NL" dirty="0"/>
              <a:t> </a:t>
            </a:r>
            <a:r>
              <a:rPr lang="nl-NL" dirty="0" err="1"/>
              <a:t>regulates</a:t>
            </a:r>
            <a:r>
              <a:rPr lang="nl-NL" dirty="0"/>
              <a:t> access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information, </a:t>
            </a:r>
            <a:r>
              <a:rPr lang="nl-NL" dirty="0" err="1"/>
              <a:t>integrity</a:t>
            </a:r>
            <a:r>
              <a:rPr lang="nl-NL" dirty="0"/>
              <a:t> </a:t>
            </a:r>
            <a:r>
              <a:rPr lang="nl-NL" dirty="0" err="1"/>
              <a:t>assures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information is </a:t>
            </a:r>
            <a:r>
              <a:rPr lang="nl-NL" dirty="0" err="1"/>
              <a:t>trustworthy</a:t>
            </a:r>
            <a:r>
              <a:rPr lang="nl-NL" dirty="0"/>
              <a:t>, i.e. has </a:t>
            </a:r>
            <a:r>
              <a:rPr lang="nl-NL" dirty="0" err="1"/>
              <a:t>not</a:t>
            </a:r>
            <a:r>
              <a:rPr lang="nl-NL" dirty="0"/>
              <a:t> been </a:t>
            </a:r>
            <a:r>
              <a:rPr lang="nl-NL" dirty="0" err="1"/>
              <a:t>changed</a:t>
            </a:r>
            <a:r>
              <a:rPr lang="nl-NL" dirty="0"/>
              <a:t> without </a:t>
            </a:r>
            <a:r>
              <a:rPr lang="nl-NL" dirty="0" err="1"/>
              <a:t>authorisation</a:t>
            </a:r>
            <a:r>
              <a:rPr lang="nl-NL" dirty="0"/>
              <a:t>, </a:t>
            </a:r>
            <a:r>
              <a:rPr lang="nl-NL" dirty="0" err="1"/>
              <a:t>and</a:t>
            </a:r>
            <a:r>
              <a:rPr lang="nl-NL" dirty="0"/>
              <a:t> availability </a:t>
            </a:r>
            <a:r>
              <a:rPr lang="nl-NL" dirty="0" err="1"/>
              <a:t>guarantees</a:t>
            </a:r>
            <a:r>
              <a:rPr lang="nl-NL" dirty="0"/>
              <a:t> access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information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authorised</a:t>
            </a:r>
            <a:r>
              <a:rPr lang="nl-NL" dirty="0"/>
              <a:t> </a:t>
            </a:r>
            <a:r>
              <a:rPr lang="nl-NL" dirty="0" err="1"/>
              <a:t>people</a:t>
            </a:r>
            <a:r>
              <a:rPr lang="nl-NL" dirty="0"/>
              <a:t> at </a:t>
            </a:r>
            <a:r>
              <a:rPr lang="nl-NL" dirty="0" err="1"/>
              <a:t>any</a:t>
            </a:r>
            <a:r>
              <a:rPr lang="nl-NL" dirty="0"/>
              <a:t> time.</a:t>
            </a:r>
          </a:p>
          <a:p>
            <a:r>
              <a:rPr lang="nl-NL" dirty="0"/>
              <a:t>SBOD </a:t>
            </a:r>
            <a:r>
              <a:rPr lang="nl-NL" dirty="0" err="1"/>
              <a:t>intends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focus on high level security issues. Issues </a:t>
            </a:r>
            <a:r>
              <a:rPr lang="nl-NL" dirty="0" err="1"/>
              <a:t>only</a:t>
            </a:r>
            <a:r>
              <a:rPr lang="nl-NL" dirty="0"/>
              <a:t> </a:t>
            </a:r>
            <a:r>
              <a:rPr lang="nl-NL" dirty="0" err="1"/>
              <a:t>specific</a:t>
            </a:r>
            <a:r>
              <a:rPr lang="nl-NL" dirty="0"/>
              <a:t> / </a:t>
            </a:r>
            <a:r>
              <a:rPr lang="nl-NL" dirty="0" err="1"/>
              <a:t>pertaining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CSIRTs</a:t>
            </a:r>
            <a:r>
              <a:rPr lang="nl-NL" dirty="0"/>
              <a:t> (computer security incident response teams) are out of </a:t>
            </a:r>
            <a:r>
              <a:rPr lang="nl-NL" dirty="0" err="1"/>
              <a:t>the</a:t>
            </a:r>
            <a:r>
              <a:rPr lang="nl-NL" dirty="0"/>
              <a:t> scope of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working</a:t>
            </a:r>
            <a:r>
              <a:rPr lang="nl-NL" dirty="0"/>
              <a:t> </a:t>
            </a:r>
            <a:r>
              <a:rPr lang="nl-NL" dirty="0" err="1"/>
              <a:t>group</a:t>
            </a:r>
            <a:r>
              <a:rPr lang="nl-NL" dirty="0"/>
              <a:t>.</a:t>
            </a:r>
          </a:p>
          <a:p>
            <a:endParaRPr lang="nl-NL" dirty="0" smtClean="0"/>
          </a:p>
          <a:p>
            <a:r>
              <a:rPr lang="nl-NL" dirty="0" smtClean="0"/>
              <a:t>Chair: </a:t>
            </a:r>
            <a:r>
              <a:rPr lang="nl-NL" dirty="0" err="1" smtClean="0"/>
              <a:t>Alessandra</a:t>
            </a:r>
            <a:r>
              <a:rPr lang="nl-NL" dirty="0" smtClean="0"/>
              <a:t> </a:t>
            </a:r>
            <a:r>
              <a:rPr lang="nl-NL" dirty="0" err="1" smtClean="0"/>
              <a:t>Scicchitano</a:t>
            </a:r>
            <a:r>
              <a:rPr lang="nl-NL" dirty="0" smtClean="0"/>
              <a:t> (</a:t>
            </a:r>
            <a:r>
              <a:rPr lang="nl-NL" dirty="0" smtClean="0"/>
              <a:t>G</a:t>
            </a:r>
            <a:r>
              <a:rPr lang="nl-NL" dirty="0" smtClean="0"/>
              <a:t>ÉANT</a:t>
            </a:r>
            <a:r>
              <a:rPr lang="nl-NL" dirty="0" smtClean="0"/>
              <a:t>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02775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Participate</a:t>
            </a:r>
            <a:r>
              <a:rPr lang="nl-NL" dirty="0" smtClean="0"/>
              <a:t> in WISE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Interested</a:t>
            </a:r>
            <a:r>
              <a:rPr lang="nl-NL" dirty="0" smtClean="0"/>
              <a:t> in </a:t>
            </a:r>
            <a:r>
              <a:rPr lang="nl-NL" dirty="0" err="1" smtClean="0"/>
              <a:t>any</a:t>
            </a:r>
            <a:r>
              <a:rPr lang="nl-NL" dirty="0" smtClean="0"/>
              <a:t> of the </a:t>
            </a:r>
            <a:r>
              <a:rPr lang="nl-NL" dirty="0" smtClean="0"/>
              <a:t>the </a:t>
            </a:r>
            <a:r>
              <a:rPr lang="nl-NL" dirty="0" err="1" smtClean="0"/>
              <a:t>working</a:t>
            </a:r>
            <a:r>
              <a:rPr lang="nl-NL" dirty="0" smtClean="0"/>
              <a:t> </a:t>
            </a:r>
            <a:r>
              <a:rPr lang="nl-NL" dirty="0" err="1" smtClean="0"/>
              <a:t>group</a:t>
            </a:r>
            <a:r>
              <a:rPr lang="nl-NL" dirty="0" smtClean="0"/>
              <a:t> subjects?</a:t>
            </a:r>
          </a:p>
          <a:p>
            <a:r>
              <a:rPr lang="nl-NL" dirty="0" smtClean="0"/>
              <a:t>Contact </a:t>
            </a:r>
            <a:r>
              <a:rPr lang="nl-NL" dirty="0" err="1" smtClean="0"/>
              <a:t>the</a:t>
            </a:r>
            <a:r>
              <a:rPr lang="nl-NL" dirty="0" smtClean="0"/>
              <a:t> </a:t>
            </a:r>
            <a:r>
              <a:rPr lang="nl-NL" dirty="0" err="1" smtClean="0"/>
              <a:t>workgoup</a:t>
            </a:r>
            <a:r>
              <a:rPr lang="nl-NL" dirty="0" smtClean="0"/>
              <a:t> </a:t>
            </a:r>
            <a:r>
              <a:rPr lang="nl-NL" dirty="0" err="1" smtClean="0"/>
              <a:t>chair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let’s</a:t>
            </a:r>
            <a:r>
              <a:rPr lang="nl-NL" dirty="0" smtClean="0"/>
              <a:t> </a:t>
            </a:r>
            <a:r>
              <a:rPr lang="nl-NL" dirty="0" err="1" smtClean="0"/>
              <a:t>work</a:t>
            </a:r>
            <a:r>
              <a:rPr lang="nl-NL" dirty="0" smtClean="0"/>
              <a:t> </a:t>
            </a:r>
            <a:r>
              <a:rPr lang="nl-NL" dirty="0" err="1" smtClean="0"/>
              <a:t>together</a:t>
            </a:r>
            <a:endParaRPr lang="nl-NL" dirty="0" smtClean="0"/>
          </a:p>
          <a:p>
            <a:r>
              <a:rPr lang="nl-NL" dirty="0" err="1" smtClean="0"/>
              <a:t>Subscribe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the</a:t>
            </a:r>
            <a:r>
              <a:rPr lang="nl-NL" dirty="0" smtClean="0"/>
              <a:t> </a:t>
            </a:r>
            <a:r>
              <a:rPr lang="nl-NL" dirty="0" err="1" smtClean="0"/>
              <a:t>workgroup</a:t>
            </a:r>
            <a:r>
              <a:rPr lang="nl-NL" dirty="0" smtClean="0"/>
              <a:t> mailinglist on </a:t>
            </a:r>
            <a:r>
              <a:rPr lang="nl-NL" dirty="0" err="1" smtClean="0"/>
              <a:t>the</a:t>
            </a:r>
            <a:r>
              <a:rPr lang="nl-NL" dirty="0" smtClean="0"/>
              <a:t> WISE website</a:t>
            </a:r>
          </a:p>
          <a:p>
            <a:endParaRPr lang="nl-NL" sz="3600" dirty="0" smtClean="0"/>
          </a:p>
          <a:p>
            <a:r>
              <a:rPr lang="nl-NL" sz="3600" dirty="0" err="1" smtClean="0"/>
              <a:t>www.wise-community.org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283448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1st WISE workshop in Barcelona, </a:t>
            </a:r>
            <a:br>
              <a:rPr lang="nl-NL" dirty="0" smtClean="0"/>
            </a:br>
            <a:r>
              <a:rPr lang="nl-NL" dirty="0" smtClean="0"/>
              <a:t>oktober 2015, 49 </a:t>
            </a:r>
            <a:r>
              <a:rPr lang="nl-NL" dirty="0" err="1" smtClean="0"/>
              <a:t>participants</a:t>
            </a:r>
            <a:endParaRPr lang="nl-NL" dirty="0"/>
          </a:p>
        </p:txBody>
      </p:sp>
      <p:pic>
        <p:nvPicPr>
          <p:cNvPr id="1026" name="Picture 2" descr="ttps://wise-community.org/wp-content/uploads/2015/12/WISE-DSC_0323-cropped-level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28" y="1952488"/>
            <a:ext cx="8721702" cy="405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9303026" y="4200939"/>
            <a:ext cx="2464904" cy="120032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 smtClean="0"/>
              <a:t>2nd workshop (</a:t>
            </a:r>
            <a:r>
              <a:rPr lang="nl-NL" dirty="0" err="1" smtClean="0"/>
              <a:t>probable</a:t>
            </a:r>
            <a:r>
              <a:rPr lang="nl-NL" dirty="0" smtClean="0"/>
              <a:t>) in </a:t>
            </a:r>
            <a:r>
              <a:rPr lang="nl-NL" dirty="0" err="1"/>
              <a:t>J</a:t>
            </a:r>
            <a:r>
              <a:rPr lang="nl-NL" dirty="0" err="1" smtClean="0"/>
              <a:t>uly</a:t>
            </a:r>
            <a:r>
              <a:rPr lang="nl-NL" dirty="0" smtClean="0"/>
              <a:t> </a:t>
            </a:r>
            <a:r>
              <a:rPr lang="nl-NL" dirty="0" smtClean="0"/>
              <a:t>2016 </a:t>
            </a:r>
            <a:r>
              <a:rPr lang="nl-NL" dirty="0" err="1" smtClean="0"/>
              <a:t>during</a:t>
            </a:r>
            <a:r>
              <a:rPr lang="nl-NL" dirty="0" smtClean="0"/>
              <a:t> XSEDE conference in Miami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2521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Introduction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WISE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/>
              <a:t>Why</a:t>
            </a:r>
            <a:r>
              <a:rPr lang="nl-NL" dirty="0"/>
              <a:t> WISE?</a:t>
            </a:r>
          </a:p>
          <a:p>
            <a:endParaRPr lang="nl-NL" dirty="0" smtClean="0"/>
          </a:p>
          <a:p>
            <a:r>
              <a:rPr lang="nl-NL" dirty="0" err="1" smtClean="0"/>
              <a:t>Participating</a:t>
            </a:r>
            <a:r>
              <a:rPr lang="nl-NL" dirty="0" smtClean="0"/>
              <a:t> in WISE</a:t>
            </a:r>
          </a:p>
          <a:p>
            <a:r>
              <a:rPr lang="nl-NL" dirty="0" smtClean="0"/>
              <a:t>WISE </a:t>
            </a:r>
            <a:r>
              <a:rPr lang="nl-NL" dirty="0" err="1" smtClean="0"/>
              <a:t>working</a:t>
            </a:r>
            <a:r>
              <a:rPr lang="nl-NL" dirty="0" smtClean="0"/>
              <a:t> </a:t>
            </a:r>
            <a:r>
              <a:rPr lang="nl-NL" dirty="0" err="1" smtClean="0"/>
              <a:t>groups</a:t>
            </a:r>
            <a:r>
              <a:rPr lang="nl-NL" dirty="0" smtClean="0"/>
              <a:t> 2016</a:t>
            </a:r>
          </a:p>
          <a:p>
            <a:r>
              <a:rPr lang="nl-NL" dirty="0" smtClean="0"/>
              <a:t>Past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future</a:t>
            </a:r>
            <a:r>
              <a:rPr lang="nl-NL" dirty="0" smtClean="0"/>
              <a:t> events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7427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Why</a:t>
            </a:r>
            <a:r>
              <a:rPr lang="nl-NL" dirty="0" smtClean="0"/>
              <a:t> WISE?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0321" y="2336873"/>
            <a:ext cx="10453993" cy="3599316"/>
          </a:xfrm>
        </p:spPr>
        <p:txBody>
          <a:bodyPr/>
          <a:lstStyle/>
          <a:p>
            <a:r>
              <a:rPr lang="nl-NL" dirty="0" err="1" smtClean="0"/>
              <a:t>Use</a:t>
            </a:r>
            <a:r>
              <a:rPr lang="nl-NL" dirty="0" smtClean="0"/>
              <a:t> of </a:t>
            </a:r>
            <a:r>
              <a:rPr lang="nl-NL" dirty="0" err="1" smtClean="0"/>
              <a:t>the</a:t>
            </a:r>
            <a:r>
              <a:rPr lang="nl-NL" dirty="0" smtClean="0"/>
              <a:t> high-end e-</a:t>
            </a:r>
            <a:r>
              <a:rPr lang="nl-NL" dirty="0" err="1" smtClean="0"/>
              <a:t>infrastructures</a:t>
            </a:r>
            <a:r>
              <a:rPr lang="nl-NL" dirty="0" smtClean="0"/>
              <a:t> is </a:t>
            </a:r>
            <a:r>
              <a:rPr lang="nl-NL" dirty="0" err="1" smtClean="0"/>
              <a:t>still</a:t>
            </a:r>
            <a:r>
              <a:rPr lang="nl-NL" dirty="0" smtClean="0"/>
              <a:t> </a:t>
            </a:r>
            <a:r>
              <a:rPr lang="nl-NL" dirty="0" err="1" smtClean="0"/>
              <a:t>growing</a:t>
            </a:r>
            <a:endParaRPr lang="nl-NL" dirty="0"/>
          </a:p>
          <a:p>
            <a:r>
              <a:rPr lang="nl-NL" dirty="0" err="1" smtClean="0"/>
              <a:t>Collaboration</a:t>
            </a:r>
            <a:r>
              <a:rPr lang="nl-NL" dirty="0" smtClean="0"/>
              <a:t> is a </a:t>
            </a:r>
            <a:r>
              <a:rPr lang="nl-NL" dirty="0" err="1" smtClean="0"/>
              <a:t>key</a:t>
            </a:r>
            <a:r>
              <a:rPr lang="nl-NL" dirty="0" smtClean="0"/>
              <a:t> </a:t>
            </a:r>
            <a:r>
              <a:rPr lang="nl-NL" dirty="0" err="1" smtClean="0"/>
              <a:t>asset</a:t>
            </a:r>
            <a:r>
              <a:rPr lang="nl-NL" dirty="0" smtClean="0"/>
              <a:t> of the e-</a:t>
            </a:r>
            <a:r>
              <a:rPr lang="nl-NL" dirty="0" err="1" smtClean="0"/>
              <a:t>infrastructures</a:t>
            </a:r>
            <a:endParaRPr lang="nl-NL" dirty="0" smtClean="0"/>
          </a:p>
          <a:p>
            <a:r>
              <a:rPr lang="nl-NL" dirty="0" smtClean="0"/>
              <a:t>A </a:t>
            </a:r>
            <a:r>
              <a:rPr lang="nl-NL" dirty="0" err="1" smtClean="0"/>
              <a:t>growing</a:t>
            </a:r>
            <a:r>
              <a:rPr lang="nl-NL" dirty="0" smtClean="0"/>
              <a:t> </a:t>
            </a:r>
            <a:r>
              <a:rPr lang="nl-NL" dirty="0" err="1" smtClean="0"/>
              <a:t>number</a:t>
            </a:r>
            <a:r>
              <a:rPr lang="nl-NL" dirty="0" smtClean="0"/>
              <a:t> of </a:t>
            </a:r>
            <a:r>
              <a:rPr lang="nl-NL" dirty="0" smtClean="0"/>
              <a:t>users are </a:t>
            </a:r>
            <a:r>
              <a:rPr lang="nl-NL" dirty="0" err="1" smtClean="0"/>
              <a:t>involved</a:t>
            </a:r>
            <a:r>
              <a:rPr lang="nl-NL" dirty="0" smtClean="0"/>
              <a:t> </a:t>
            </a:r>
            <a:r>
              <a:rPr lang="nl-NL" dirty="0" err="1" smtClean="0"/>
              <a:t>with</a:t>
            </a:r>
            <a:r>
              <a:rPr lang="nl-NL" dirty="0" smtClean="0"/>
              <a:t> multiple e-</a:t>
            </a:r>
            <a:r>
              <a:rPr lang="nl-NL" dirty="0" err="1" smtClean="0"/>
              <a:t>infrastructures</a:t>
            </a:r>
            <a:endParaRPr lang="nl-NL" dirty="0" smtClean="0"/>
          </a:p>
          <a:p>
            <a:r>
              <a:rPr lang="nl-NL" dirty="0" smtClean="0"/>
              <a:t>Security Incident </a:t>
            </a:r>
            <a:r>
              <a:rPr lang="nl-NL" dirty="0" smtClean="0"/>
              <a:t>Response </a:t>
            </a:r>
            <a:r>
              <a:rPr lang="nl-NL" dirty="0" smtClean="0"/>
              <a:t>is </a:t>
            </a:r>
            <a:r>
              <a:rPr lang="nl-NL" dirty="0" err="1" smtClean="0"/>
              <a:t>professionally</a:t>
            </a:r>
            <a:r>
              <a:rPr lang="nl-NL" dirty="0" smtClean="0"/>
              <a:t> </a:t>
            </a:r>
            <a:r>
              <a:rPr lang="nl-NL" dirty="0" err="1" smtClean="0"/>
              <a:t>covered</a:t>
            </a:r>
            <a:r>
              <a:rPr lang="nl-NL" dirty="0" smtClean="0"/>
              <a:t> </a:t>
            </a:r>
            <a:r>
              <a:rPr lang="nl-NL" dirty="0" err="1" smtClean="0"/>
              <a:t>with</a:t>
            </a:r>
            <a:r>
              <a:rPr lang="nl-NL" dirty="0" smtClean="0"/>
              <a:t> intensive </a:t>
            </a:r>
            <a:r>
              <a:rPr lang="nl-NL" dirty="0" err="1" smtClean="0"/>
              <a:t>collaboration</a:t>
            </a:r>
            <a:r>
              <a:rPr lang="nl-NL" dirty="0" smtClean="0"/>
              <a:t> </a:t>
            </a:r>
            <a:r>
              <a:rPr lang="nl-NL" dirty="0" err="1" smtClean="0"/>
              <a:t>within</a:t>
            </a:r>
            <a:r>
              <a:rPr lang="nl-NL" dirty="0" smtClean="0"/>
              <a:t> </a:t>
            </a:r>
            <a:r>
              <a:rPr lang="nl-NL" dirty="0" err="1" smtClean="0"/>
              <a:t>an</a:t>
            </a:r>
            <a:r>
              <a:rPr lang="nl-NL" dirty="0" smtClean="0"/>
              <a:t> e-</a:t>
            </a:r>
            <a:r>
              <a:rPr lang="nl-NL" dirty="0" err="1" smtClean="0"/>
              <a:t>Infrastructure</a:t>
            </a:r>
            <a:endParaRPr lang="nl-NL" dirty="0" smtClean="0"/>
          </a:p>
          <a:p>
            <a:r>
              <a:rPr lang="nl-NL" dirty="0"/>
              <a:t>T</a:t>
            </a:r>
            <a:r>
              <a:rPr lang="nl-NL" dirty="0" smtClean="0"/>
              <a:t>rust </a:t>
            </a:r>
            <a:r>
              <a:rPr lang="nl-NL" dirty="0" err="1" smtClean="0"/>
              <a:t>amongst</a:t>
            </a:r>
            <a:r>
              <a:rPr lang="nl-NL" dirty="0" smtClean="0"/>
              <a:t> </a:t>
            </a:r>
            <a:r>
              <a:rPr lang="nl-NL" dirty="0" err="1" smtClean="0"/>
              <a:t>infrastructures</a:t>
            </a:r>
            <a:r>
              <a:rPr lang="nl-NL" dirty="0" smtClean="0"/>
              <a:t> </a:t>
            </a:r>
            <a:r>
              <a:rPr lang="nl-NL" dirty="0" err="1" smtClean="0"/>
              <a:t>needs</a:t>
            </a:r>
            <a:r>
              <a:rPr lang="nl-NL" dirty="0" smtClean="0"/>
              <a:t> more: WISE </a:t>
            </a:r>
            <a:r>
              <a:rPr lang="nl-NL" dirty="0" err="1" smtClean="0"/>
              <a:t>will</a:t>
            </a:r>
            <a:r>
              <a:rPr lang="nl-NL" dirty="0" smtClean="0"/>
              <a:t> </a:t>
            </a:r>
            <a:r>
              <a:rPr lang="nl-NL" dirty="0" err="1" smtClean="0"/>
              <a:t>build</a:t>
            </a:r>
            <a:r>
              <a:rPr lang="nl-NL" dirty="0" smtClean="0"/>
              <a:t> a trust framework </a:t>
            </a:r>
            <a:r>
              <a:rPr lang="nl-NL" dirty="0" err="1" smtClean="0"/>
              <a:t>based</a:t>
            </a:r>
            <a:r>
              <a:rPr lang="nl-NL" dirty="0" smtClean="0"/>
              <a:t> on </a:t>
            </a:r>
            <a:r>
              <a:rPr lang="nl-NL" dirty="0" err="1" smtClean="0"/>
              <a:t>international</a:t>
            </a:r>
            <a:r>
              <a:rPr lang="nl-NL" dirty="0" smtClean="0"/>
              <a:t> </a:t>
            </a:r>
            <a:r>
              <a:rPr lang="nl-NL" dirty="0" err="1" smtClean="0"/>
              <a:t>standards</a:t>
            </a: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9055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Participants</a:t>
            </a:r>
            <a:r>
              <a:rPr lang="nl-NL" dirty="0" smtClean="0"/>
              <a:t> in WISE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0321" y="2336872"/>
            <a:ext cx="9613861" cy="3944657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/>
              <a:t>WISE is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the</a:t>
            </a:r>
            <a:r>
              <a:rPr lang="nl-NL" dirty="0" smtClean="0"/>
              <a:t> e-</a:t>
            </a:r>
            <a:r>
              <a:rPr lang="nl-NL" dirty="0" err="1" smtClean="0"/>
              <a:t>infrastructures</a:t>
            </a:r>
            <a:r>
              <a:rPr lang="nl-NL" dirty="0" smtClean="0"/>
              <a:t>, </a:t>
            </a:r>
            <a:r>
              <a:rPr lang="nl-NL" dirty="0" err="1" smtClean="0"/>
              <a:t>globally</a:t>
            </a:r>
            <a:r>
              <a:rPr lang="nl-NL" dirty="0" smtClean="0"/>
              <a:t>, </a:t>
            </a:r>
            <a:r>
              <a:rPr lang="nl-NL" dirty="0" err="1" smtClean="0"/>
              <a:t>both</a:t>
            </a:r>
            <a:r>
              <a:rPr lang="nl-NL" dirty="0" smtClean="0"/>
              <a:t> </a:t>
            </a:r>
            <a:r>
              <a:rPr lang="nl-NL" dirty="0" err="1" smtClean="0"/>
              <a:t>networking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super-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gridcomputing</a:t>
            </a:r>
            <a:r>
              <a:rPr lang="nl-NL" dirty="0" smtClean="0"/>
              <a:t> </a:t>
            </a:r>
            <a:r>
              <a:rPr lang="nl-NL" dirty="0" err="1" smtClean="0"/>
              <a:t>infrastructures</a:t>
            </a:r>
            <a:r>
              <a:rPr lang="nl-NL" dirty="0" smtClean="0"/>
              <a:t>.</a:t>
            </a:r>
          </a:p>
          <a:p>
            <a:r>
              <a:rPr lang="nl-NL" dirty="0" smtClean="0"/>
              <a:t>WISE was </a:t>
            </a:r>
            <a:r>
              <a:rPr lang="nl-NL" dirty="0" err="1" smtClean="0"/>
              <a:t>initiated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Géant SIG-ISM </a:t>
            </a:r>
            <a:r>
              <a:rPr lang="nl-NL" dirty="0" err="1" smtClean="0"/>
              <a:t>and</a:t>
            </a:r>
            <a:r>
              <a:rPr lang="nl-NL" dirty="0" smtClean="0"/>
              <a:t> SCI</a:t>
            </a:r>
          </a:p>
          <a:p>
            <a:r>
              <a:rPr lang="nl-NL" dirty="0" smtClean="0"/>
              <a:t>SIG-ISM: Information Security Management</a:t>
            </a:r>
          </a:p>
          <a:p>
            <a:r>
              <a:rPr lang="nl-NL" dirty="0" smtClean="0"/>
              <a:t>SCI</a:t>
            </a:r>
            <a:r>
              <a:rPr lang="nl-NL" dirty="0"/>
              <a:t>: Security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Collaboration</a:t>
            </a:r>
            <a:r>
              <a:rPr lang="nl-NL" dirty="0"/>
              <a:t> </a:t>
            </a:r>
            <a:r>
              <a:rPr lang="nl-NL" dirty="0" err="1"/>
              <a:t>among</a:t>
            </a:r>
            <a:r>
              <a:rPr lang="nl-NL" dirty="0"/>
              <a:t> </a:t>
            </a:r>
            <a:r>
              <a:rPr lang="nl-NL" dirty="0" err="1"/>
              <a:t>Infrastructures</a:t>
            </a:r>
            <a:endParaRPr lang="nl-NL" dirty="0" smtClean="0"/>
          </a:p>
          <a:p>
            <a:r>
              <a:rPr lang="nl-NL" dirty="0" smtClean="0"/>
              <a:t>“</a:t>
            </a:r>
            <a:r>
              <a:rPr lang="nl-NL" dirty="0" err="1" smtClean="0"/>
              <a:t>Launching</a:t>
            </a:r>
            <a:r>
              <a:rPr lang="nl-NL" dirty="0" smtClean="0"/>
              <a:t>” e-</a:t>
            </a:r>
            <a:r>
              <a:rPr lang="nl-NL" dirty="0" err="1" smtClean="0"/>
              <a:t>infrastructures</a:t>
            </a:r>
            <a:r>
              <a:rPr lang="nl-NL" dirty="0" smtClean="0"/>
              <a:t>:</a:t>
            </a:r>
          </a:p>
          <a:p>
            <a:pPr lvl="1"/>
            <a:r>
              <a:rPr lang="nl-NL" dirty="0" smtClean="0"/>
              <a:t>Géant (European Research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education</a:t>
            </a:r>
            <a:r>
              <a:rPr lang="nl-NL" dirty="0" smtClean="0"/>
              <a:t> </a:t>
            </a:r>
            <a:r>
              <a:rPr lang="nl-NL" dirty="0" err="1" smtClean="0"/>
              <a:t>networks</a:t>
            </a:r>
            <a:r>
              <a:rPr lang="nl-NL" dirty="0" smtClean="0"/>
              <a:t>)</a:t>
            </a:r>
          </a:p>
          <a:p>
            <a:pPr lvl="1"/>
            <a:r>
              <a:rPr lang="nl-NL" dirty="0" smtClean="0"/>
              <a:t>EGI (European </a:t>
            </a:r>
            <a:r>
              <a:rPr lang="nl-NL" dirty="0" err="1" smtClean="0"/>
              <a:t>Grid</a:t>
            </a:r>
            <a:r>
              <a:rPr lang="nl-NL" dirty="0" smtClean="0"/>
              <a:t> </a:t>
            </a:r>
            <a:r>
              <a:rPr lang="nl-NL" dirty="0" err="1" smtClean="0"/>
              <a:t>Infratsructure</a:t>
            </a:r>
            <a:r>
              <a:rPr lang="nl-NL" dirty="0" smtClean="0"/>
              <a:t>)</a:t>
            </a:r>
          </a:p>
          <a:p>
            <a:pPr lvl="1"/>
            <a:r>
              <a:rPr lang="nl-NL" dirty="0" smtClean="0"/>
              <a:t>EUDAT (research data services)</a:t>
            </a:r>
          </a:p>
          <a:p>
            <a:pPr lvl="1"/>
            <a:r>
              <a:rPr lang="nl-NL" dirty="0" smtClean="0"/>
              <a:t>PRACE (High Performance Computing)</a:t>
            </a:r>
          </a:p>
          <a:p>
            <a:r>
              <a:rPr lang="nl-NL" dirty="0" err="1" smtClean="0"/>
              <a:t>Participating</a:t>
            </a:r>
            <a:r>
              <a:rPr lang="nl-NL" dirty="0" smtClean="0"/>
              <a:t> communities</a:t>
            </a:r>
          </a:p>
          <a:p>
            <a:pPr lvl="1"/>
            <a:r>
              <a:rPr lang="nl-NL" dirty="0" err="1" smtClean="0"/>
              <a:t>NRENs</a:t>
            </a:r>
            <a:r>
              <a:rPr lang="nl-NL" dirty="0" smtClean="0"/>
              <a:t>, HEP/CERN, </a:t>
            </a:r>
            <a:r>
              <a:rPr lang="nl-NL" dirty="0" err="1" smtClean="0"/>
              <a:t>the</a:t>
            </a:r>
            <a:r>
              <a:rPr lang="nl-NL" dirty="0" smtClean="0"/>
              <a:t> Human </a:t>
            </a:r>
            <a:r>
              <a:rPr lang="nl-NL" dirty="0"/>
              <a:t>B</a:t>
            </a:r>
            <a:r>
              <a:rPr lang="nl-NL" dirty="0" smtClean="0"/>
              <a:t>rain Project, XSEDE, NCSA, CTSC</a:t>
            </a:r>
          </a:p>
          <a:p>
            <a:pPr lvl="1"/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689521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Working</a:t>
            </a:r>
            <a:r>
              <a:rPr lang="nl-NL" dirty="0" smtClean="0"/>
              <a:t> program 2016 – 5 topics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Updating </a:t>
            </a:r>
            <a:r>
              <a:rPr lang="nl-NL" dirty="0" err="1" smtClean="0"/>
              <a:t>the</a:t>
            </a:r>
            <a:r>
              <a:rPr lang="nl-NL" dirty="0" smtClean="0"/>
              <a:t> SCI-framework</a:t>
            </a:r>
          </a:p>
          <a:p>
            <a:r>
              <a:rPr lang="nl-NL" dirty="0" smtClean="0"/>
              <a:t>Security Training </a:t>
            </a:r>
            <a:r>
              <a:rPr lang="nl-NL" dirty="0" err="1" smtClean="0"/>
              <a:t>and</a:t>
            </a:r>
            <a:r>
              <a:rPr lang="nl-NL" dirty="0" smtClean="0"/>
              <a:t> Awareness</a:t>
            </a:r>
          </a:p>
          <a:p>
            <a:r>
              <a:rPr lang="nl-NL" dirty="0" smtClean="0"/>
              <a:t>Risk Assessment</a:t>
            </a:r>
          </a:p>
          <a:p>
            <a:r>
              <a:rPr lang="nl-NL" dirty="0" smtClean="0"/>
              <a:t>Security Review </a:t>
            </a:r>
            <a:r>
              <a:rPr lang="nl-NL" dirty="0" err="1" smtClean="0"/>
              <a:t>and</a:t>
            </a:r>
            <a:r>
              <a:rPr lang="nl-NL" dirty="0" smtClean="0"/>
              <a:t> Audit</a:t>
            </a:r>
          </a:p>
          <a:p>
            <a:r>
              <a:rPr lang="nl-NL" dirty="0" smtClean="0"/>
              <a:t>Security in Big </a:t>
            </a:r>
            <a:r>
              <a:rPr lang="nl-NL" dirty="0" err="1" smtClean="0"/>
              <a:t>and</a:t>
            </a:r>
            <a:r>
              <a:rPr lang="nl-NL" dirty="0" smtClean="0"/>
              <a:t> Open Data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11413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SCIV2: </a:t>
            </a:r>
            <a:r>
              <a:rPr lang="nl-NL" dirty="0" err="1" smtClean="0"/>
              <a:t>the</a:t>
            </a:r>
            <a:r>
              <a:rPr lang="nl-NL" dirty="0" smtClean="0"/>
              <a:t> SCI framework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nl-NL" dirty="0"/>
              <a:t>The SCI </a:t>
            </a:r>
            <a:r>
              <a:rPr lang="nl-NL" dirty="0" err="1" smtClean="0"/>
              <a:t>group</a:t>
            </a:r>
            <a:r>
              <a:rPr lang="nl-NL" dirty="0" smtClean="0"/>
              <a:t> has </a:t>
            </a:r>
            <a:r>
              <a:rPr lang="nl-NL" dirty="0" err="1" smtClean="0"/>
              <a:t>alrweady</a:t>
            </a:r>
            <a:r>
              <a:rPr lang="nl-NL" dirty="0" smtClean="0"/>
              <a:t> </a:t>
            </a:r>
            <a:r>
              <a:rPr lang="nl-NL" dirty="0" err="1" smtClean="0"/>
              <a:t>defined</a:t>
            </a:r>
            <a:r>
              <a:rPr lang="nl-NL" dirty="0" smtClean="0"/>
              <a:t> </a:t>
            </a:r>
            <a:r>
              <a:rPr lang="nl-NL" dirty="0"/>
              <a:t>best practices, trust </a:t>
            </a:r>
            <a:r>
              <a:rPr lang="nl-NL" dirty="0" err="1"/>
              <a:t>and</a:t>
            </a:r>
            <a:r>
              <a:rPr lang="nl-NL" dirty="0"/>
              <a:t> policy </a:t>
            </a:r>
            <a:r>
              <a:rPr lang="nl-NL" dirty="0" err="1"/>
              <a:t>standards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collaboration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aim</a:t>
            </a:r>
            <a:r>
              <a:rPr lang="nl-NL" dirty="0"/>
              <a:t> of managing cross-</a:t>
            </a:r>
            <a:r>
              <a:rPr lang="nl-NL" dirty="0" err="1"/>
              <a:t>infrastructure</a:t>
            </a:r>
            <a:r>
              <a:rPr lang="nl-NL" dirty="0"/>
              <a:t> </a:t>
            </a:r>
            <a:r>
              <a:rPr lang="nl-NL" dirty="0" err="1"/>
              <a:t>operational</a:t>
            </a:r>
            <a:r>
              <a:rPr lang="nl-NL" dirty="0"/>
              <a:t> security </a:t>
            </a:r>
            <a:r>
              <a:rPr lang="nl-NL" dirty="0" err="1"/>
              <a:t>risks</a:t>
            </a:r>
            <a:r>
              <a:rPr lang="nl-NL" dirty="0"/>
              <a:t>. Through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work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aim</a:t>
            </a:r>
            <a:r>
              <a:rPr lang="nl-NL" dirty="0"/>
              <a:t> has been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establish</a:t>
            </a:r>
            <a:r>
              <a:rPr lang="nl-NL" dirty="0"/>
              <a:t> a common </a:t>
            </a:r>
            <a:r>
              <a:rPr lang="nl-NL" dirty="0" err="1"/>
              <a:t>understanding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security </a:t>
            </a:r>
            <a:r>
              <a:rPr lang="nl-NL" dirty="0" err="1"/>
              <a:t>measures</a:t>
            </a:r>
            <a:r>
              <a:rPr lang="nl-NL" dirty="0"/>
              <a:t> </a:t>
            </a:r>
            <a:r>
              <a:rPr lang="nl-NL" dirty="0" err="1"/>
              <a:t>each</a:t>
            </a:r>
            <a:r>
              <a:rPr lang="nl-NL" dirty="0"/>
              <a:t> </a:t>
            </a:r>
            <a:r>
              <a:rPr lang="nl-NL" dirty="0" err="1"/>
              <a:t>infrastructure</a:t>
            </a:r>
            <a:r>
              <a:rPr lang="nl-NL" dirty="0"/>
              <a:t> has </a:t>
            </a:r>
            <a:r>
              <a:rPr lang="nl-NL" dirty="0" err="1"/>
              <a:t>implemented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start </a:t>
            </a:r>
            <a:r>
              <a:rPr lang="nl-NL" dirty="0" err="1"/>
              <a:t>work</a:t>
            </a:r>
            <a:r>
              <a:rPr lang="nl-NL" dirty="0"/>
              <a:t> on guidelines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interoperation</a:t>
            </a:r>
            <a:r>
              <a:rPr lang="nl-NL" dirty="0"/>
              <a:t> </a:t>
            </a:r>
            <a:r>
              <a:rPr lang="nl-NL" dirty="0" err="1"/>
              <a:t>such</a:t>
            </a:r>
            <a:r>
              <a:rPr lang="nl-NL" dirty="0"/>
              <a:t> as </a:t>
            </a:r>
            <a:r>
              <a:rPr lang="nl-NL" dirty="0" err="1"/>
              <a:t>the</a:t>
            </a:r>
            <a:r>
              <a:rPr lang="nl-NL" dirty="0"/>
              <a:t> exchange of information </a:t>
            </a:r>
            <a:r>
              <a:rPr lang="nl-NL" dirty="0" err="1"/>
              <a:t>during</a:t>
            </a:r>
            <a:r>
              <a:rPr lang="nl-NL" dirty="0"/>
              <a:t> security incident handling. </a:t>
            </a:r>
            <a:endParaRPr lang="nl-NL" dirty="0" smtClean="0"/>
          </a:p>
          <a:p>
            <a:r>
              <a:rPr lang="nl-NL" dirty="0" smtClean="0"/>
              <a:t>It </a:t>
            </a:r>
            <a:r>
              <a:rPr lang="nl-NL" dirty="0"/>
              <a:t>is </a:t>
            </a:r>
            <a:r>
              <a:rPr lang="nl-NL" dirty="0" err="1" smtClean="0"/>
              <a:t>clear</a:t>
            </a:r>
            <a:r>
              <a:rPr lang="nl-NL" dirty="0" smtClean="0"/>
              <a:t> </a:t>
            </a:r>
            <a:r>
              <a:rPr lang="nl-NL" dirty="0" err="1"/>
              <a:t>that</a:t>
            </a:r>
            <a:r>
              <a:rPr lang="nl-NL" dirty="0"/>
              <a:t> a </a:t>
            </a:r>
            <a:r>
              <a:rPr lang="nl-NL" dirty="0" err="1"/>
              <a:t>wider</a:t>
            </a:r>
            <a:r>
              <a:rPr lang="nl-NL" dirty="0"/>
              <a:t> range of stakeholders </a:t>
            </a:r>
            <a:r>
              <a:rPr lang="nl-NL" dirty="0" err="1"/>
              <a:t>needs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involved</a:t>
            </a:r>
            <a:r>
              <a:rPr lang="nl-NL" dirty="0"/>
              <a:t>, </a:t>
            </a:r>
            <a:r>
              <a:rPr lang="nl-NL" dirty="0" err="1"/>
              <a:t>specifically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 smtClean="0"/>
              <a:t>NRENs</a:t>
            </a:r>
            <a:r>
              <a:rPr lang="nl-NL" dirty="0" smtClean="0"/>
              <a:t>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smtClean="0"/>
              <a:t>we </a:t>
            </a:r>
            <a:r>
              <a:rPr lang="nl-NL" dirty="0" err="1"/>
              <a:t>need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address</a:t>
            </a:r>
            <a:r>
              <a:rPr lang="nl-NL" dirty="0"/>
              <a:t> </a:t>
            </a:r>
            <a:r>
              <a:rPr lang="nl-NL" dirty="0" err="1"/>
              <a:t>any</a:t>
            </a:r>
            <a:r>
              <a:rPr lang="nl-NL" dirty="0"/>
              <a:t> </a:t>
            </a:r>
            <a:r>
              <a:rPr lang="nl-NL" dirty="0" err="1"/>
              <a:t>conflicts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new </a:t>
            </a:r>
            <a:r>
              <a:rPr lang="nl-NL" dirty="0" err="1"/>
              <a:t>participants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are present in </a:t>
            </a:r>
            <a:r>
              <a:rPr lang="nl-NL" dirty="0" err="1" smtClean="0"/>
              <a:t>the</a:t>
            </a:r>
            <a:r>
              <a:rPr lang="nl-NL" dirty="0" smtClean="0"/>
              <a:t> first </a:t>
            </a:r>
            <a:r>
              <a:rPr lang="nl-NL" dirty="0" err="1" smtClean="0"/>
              <a:t>version</a:t>
            </a:r>
            <a:endParaRPr lang="nl-NL" dirty="0"/>
          </a:p>
          <a:p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working</a:t>
            </a:r>
            <a:r>
              <a:rPr lang="nl-NL" dirty="0"/>
              <a:t> </a:t>
            </a:r>
            <a:r>
              <a:rPr lang="nl-NL" dirty="0" err="1"/>
              <a:t>group</a:t>
            </a:r>
            <a:r>
              <a:rPr lang="nl-NL" dirty="0"/>
              <a:t> of WISE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work</a:t>
            </a:r>
            <a:r>
              <a:rPr lang="nl-NL" dirty="0"/>
              <a:t> </a:t>
            </a:r>
            <a:r>
              <a:rPr lang="nl-NL" dirty="0" err="1"/>
              <a:t>towards</a:t>
            </a:r>
            <a:r>
              <a:rPr lang="nl-NL" dirty="0"/>
              <a:t> </a:t>
            </a:r>
            <a:r>
              <a:rPr lang="nl-NL" dirty="0" err="1"/>
              <a:t>version</a:t>
            </a:r>
            <a:r>
              <a:rPr lang="nl-NL" dirty="0"/>
              <a:t> 2 of </a:t>
            </a:r>
            <a:r>
              <a:rPr lang="nl-NL" dirty="0" err="1"/>
              <a:t>the</a:t>
            </a:r>
            <a:r>
              <a:rPr lang="nl-NL" dirty="0"/>
              <a:t> SCI document 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Chair: Dave Kelsey (STFC)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32956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STAA: Security Training </a:t>
            </a:r>
            <a:r>
              <a:rPr lang="nl-NL" dirty="0" err="1" smtClean="0"/>
              <a:t>and</a:t>
            </a:r>
            <a:r>
              <a:rPr lang="nl-NL" dirty="0" smtClean="0"/>
              <a:t> Awareness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957910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/>
              <a:t>The </a:t>
            </a:r>
            <a:r>
              <a:rPr lang="nl-NL" dirty="0"/>
              <a:t>WISE community we </a:t>
            </a:r>
            <a:r>
              <a:rPr lang="nl-NL" dirty="0" err="1"/>
              <a:t>recognise</a:t>
            </a:r>
            <a:r>
              <a:rPr lang="nl-NL" dirty="0"/>
              <a:t>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is a </a:t>
            </a:r>
            <a:r>
              <a:rPr lang="nl-NL" dirty="0" err="1"/>
              <a:t>broad</a:t>
            </a:r>
            <a:r>
              <a:rPr lang="nl-NL" dirty="0"/>
              <a:t> </a:t>
            </a:r>
            <a:r>
              <a:rPr lang="nl-NL" dirty="0" err="1"/>
              <a:t>need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security </a:t>
            </a:r>
            <a:r>
              <a:rPr lang="nl-NL" dirty="0" smtClean="0"/>
              <a:t>training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awaress</a:t>
            </a:r>
            <a:r>
              <a:rPr lang="nl-NL" dirty="0" smtClean="0"/>
              <a:t> </a:t>
            </a:r>
            <a:r>
              <a:rPr lang="nl-NL" dirty="0" err="1" smtClean="0"/>
              <a:t>materials</a:t>
            </a:r>
            <a:endParaRPr lang="nl-NL" dirty="0" smtClean="0"/>
          </a:p>
          <a:p>
            <a:r>
              <a:rPr lang="nl-NL" dirty="0" smtClean="0"/>
              <a:t>We </a:t>
            </a:r>
            <a:r>
              <a:rPr lang="nl-NL" dirty="0" err="1" smtClean="0"/>
              <a:t>also</a:t>
            </a:r>
            <a:r>
              <a:rPr lang="nl-NL" dirty="0" smtClean="0"/>
              <a:t> </a:t>
            </a:r>
            <a:r>
              <a:rPr lang="nl-NL" dirty="0" err="1" smtClean="0"/>
              <a:t>see</a:t>
            </a:r>
            <a:r>
              <a:rPr lang="nl-NL" dirty="0" smtClean="0"/>
              <a:t> </a:t>
            </a:r>
            <a:r>
              <a:rPr lang="nl-NL" dirty="0" err="1" smtClean="0"/>
              <a:t>there</a:t>
            </a:r>
            <a:r>
              <a:rPr lang="nl-NL" dirty="0" smtClean="0"/>
              <a:t> is a lot of </a:t>
            </a:r>
            <a:r>
              <a:rPr lang="nl-NL" dirty="0" err="1" smtClean="0"/>
              <a:t>material</a:t>
            </a:r>
            <a:r>
              <a:rPr lang="nl-NL" dirty="0" smtClean="0"/>
              <a:t> </a:t>
            </a:r>
            <a:r>
              <a:rPr lang="nl-NL" dirty="0" err="1" smtClean="0"/>
              <a:t>available</a:t>
            </a:r>
            <a:endParaRPr lang="nl-NL" dirty="0" smtClean="0"/>
          </a:p>
          <a:p>
            <a:r>
              <a:rPr lang="nl-NL" dirty="0" err="1" smtClean="0"/>
              <a:t>This</a:t>
            </a:r>
            <a:r>
              <a:rPr lang="nl-NL" dirty="0" smtClean="0"/>
              <a:t> </a:t>
            </a:r>
            <a:r>
              <a:rPr lang="nl-NL" dirty="0" err="1" smtClean="0"/>
              <a:t>working</a:t>
            </a:r>
            <a:r>
              <a:rPr lang="nl-NL" dirty="0" smtClean="0"/>
              <a:t> </a:t>
            </a:r>
            <a:r>
              <a:rPr lang="nl-NL" dirty="0" err="1" smtClean="0"/>
              <a:t>grouop</a:t>
            </a:r>
            <a:r>
              <a:rPr lang="nl-NL" dirty="0" smtClean="0"/>
              <a:t> </a:t>
            </a:r>
            <a:r>
              <a:rPr lang="nl-NL" dirty="0" err="1" smtClean="0"/>
              <a:t>will</a:t>
            </a:r>
            <a:r>
              <a:rPr lang="nl-NL" dirty="0" smtClean="0"/>
              <a:t>:</a:t>
            </a:r>
          </a:p>
          <a:p>
            <a:pPr lvl="1"/>
            <a:r>
              <a:rPr lang="nl-NL" dirty="0" err="1" smtClean="0"/>
              <a:t>Identify</a:t>
            </a:r>
            <a:r>
              <a:rPr lang="nl-NL" dirty="0" smtClean="0"/>
              <a:t> 5 </a:t>
            </a:r>
            <a:r>
              <a:rPr lang="nl-NL" dirty="0" err="1" smtClean="0"/>
              <a:t>to</a:t>
            </a:r>
            <a:r>
              <a:rPr lang="nl-NL" dirty="0" smtClean="0"/>
              <a:t> 10 most relevant training topics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the</a:t>
            </a:r>
            <a:r>
              <a:rPr lang="nl-NL" dirty="0" smtClean="0"/>
              <a:t> </a:t>
            </a:r>
            <a:r>
              <a:rPr lang="nl-NL" dirty="0" err="1" smtClean="0"/>
              <a:t>coming</a:t>
            </a:r>
            <a:r>
              <a:rPr lang="nl-NL" dirty="0" smtClean="0"/>
              <a:t> 3 </a:t>
            </a:r>
            <a:r>
              <a:rPr lang="nl-NL" dirty="0" err="1" smtClean="0"/>
              <a:t>years</a:t>
            </a:r>
            <a:endParaRPr lang="nl-NL" dirty="0" smtClean="0"/>
          </a:p>
          <a:p>
            <a:pPr lvl="1"/>
            <a:r>
              <a:rPr lang="nl-NL" dirty="0" smtClean="0"/>
              <a:t>collect </a:t>
            </a:r>
            <a:r>
              <a:rPr lang="nl-NL" dirty="0" err="1"/>
              <a:t>good</a:t>
            </a:r>
            <a:r>
              <a:rPr lang="nl-NL" dirty="0"/>
              <a:t> training practices; </a:t>
            </a:r>
            <a:endParaRPr lang="nl-NL" dirty="0" smtClean="0"/>
          </a:p>
          <a:p>
            <a:pPr lvl="1"/>
            <a:r>
              <a:rPr lang="nl-NL" dirty="0" smtClean="0"/>
              <a:t>collect </a:t>
            </a:r>
            <a:r>
              <a:rPr lang="nl-NL" dirty="0"/>
              <a:t>information </a:t>
            </a:r>
            <a:r>
              <a:rPr lang="nl-NL" dirty="0" err="1"/>
              <a:t>about</a:t>
            </a:r>
            <a:r>
              <a:rPr lang="nl-NL" dirty="0"/>
              <a:t> relevant </a:t>
            </a:r>
            <a:r>
              <a:rPr lang="nl-NL" dirty="0" err="1"/>
              <a:t>existing</a:t>
            </a:r>
            <a:r>
              <a:rPr lang="nl-NL" dirty="0"/>
              <a:t> </a:t>
            </a:r>
            <a:r>
              <a:rPr lang="nl-NL" dirty="0" err="1"/>
              <a:t>trainings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 smtClean="0"/>
              <a:t>infrastructures</a:t>
            </a:r>
            <a:r>
              <a:rPr lang="nl-NL" dirty="0" smtClean="0"/>
              <a:t>;</a:t>
            </a:r>
          </a:p>
          <a:p>
            <a:pPr lvl="1"/>
            <a:r>
              <a:rPr lang="nl-NL" dirty="0" smtClean="0"/>
              <a:t>map </a:t>
            </a:r>
            <a:r>
              <a:rPr lang="nl-NL" dirty="0"/>
              <a:t>out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need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organising</a:t>
            </a:r>
            <a:r>
              <a:rPr lang="nl-NL" dirty="0"/>
              <a:t> joint training events on </a:t>
            </a:r>
            <a:r>
              <a:rPr lang="nl-NL" dirty="0" err="1"/>
              <a:t>specific</a:t>
            </a:r>
            <a:r>
              <a:rPr lang="nl-NL" dirty="0"/>
              <a:t> </a:t>
            </a:r>
            <a:r>
              <a:rPr lang="nl-NL" dirty="0" smtClean="0"/>
              <a:t>topics;</a:t>
            </a:r>
          </a:p>
          <a:p>
            <a:pPr lvl="1"/>
            <a:r>
              <a:rPr lang="nl-NL" dirty="0" smtClean="0"/>
              <a:t>map </a:t>
            </a:r>
            <a:r>
              <a:rPr lang="nl-NL" dirty="0"/>
              <a:t>out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need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developing</a:t>
            </a:r>
            <a:r>
              <a:rPr lang="nl-NL" dirty="0"/>
              <a:t> </a:t>
            </a:r>
            <a:r>
              <a:rPr lang="nl-NL" dirty="0" err="1"/>
              <a:t>trainings</a:t>
            </a:r>
            <a:r>
              <a:rPr lang="nl-NL" dirty="0"/>
              <a:t>; </a:t>
            </a:r>
            <a:endParaRPr lang="nl-NL" dirty="0" smtClean="0"/>
          </a:p>
          <a:p>
            <a:pPr lvl="1"/>
            <a:r>
              <a:rPr lang="nl-NL" dirty="0" smtClean="0"/>
              <a:t>set </a:t>
            </a:r>
            <a:r>
              <a:rPr lang="nl-NL" dirty="0"/>
              <a:t>up a basic training </a:t>
            </a:r>
            <a:r>
              <a:rPr lang="nl-NL" dirty="0" err="1"/>
              <a:t>and</a:t>
            </a:r>
            <a:r>
              <a:rPr lang="nl-NL" dirty="0"/>
              <a:t> awareness </a:t>
            </a:r>
            <a:r>
              <a:rPr lang="nl-NL" dirty="0" err="1"/>
              <a:t>programme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organisations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WISE community, </a:t>
            </a:r>
            <a:r>
              <a:rPr lang="nl-NL" dirty="0" err="1"/>
              <a:t>identifying</a:t>
            </a:r>
            <a:r>
              <a:rPr lang="nl-NL" dirty="0"/>
              <a:t> </a:t>
            </a:r>
            <a:r>
              <a:rPr lang="nl-NL" dirty="0" err="1"/>
              <a:t>which</a:t>
            </a:r>
            <a:r>
              <a:rPr lang="nl-NL" dirty="0"/>
              <a:t> </a:t>
            </a:r>
            <a:r>
              <a:rPr lang="nl-NL" dirty="0" err="1"/>
              <a:t>trainings</a:t>
            </a:r>
            <a:r>
              <a:rPr lang="nl-NL" dirty="0"/>
              <a:t> are </a:t>
            </a:r>
            <a:r>
              <a:rPr lang="nl-NL" dirty="0" err="1"/>
              <a:t>needed</a:t>
            </a:r>
            <a:r>
              <a:rPr lang="nl-NL" dirty="0" smtClean="0"/>
              <a:t>.</a:t>
            </a:r>
          </a:p>
          <a:p>
            <a:endParaRPr lang="nl-NL" dirty="0"/>
          </a:p>
          <a:p>
            <a:r>
              <a:rPr lang="nl-NL" dirty="0" smtClean="0"/>
              <a:t>Chair: Alf Moens (SURFnet)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45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RAW: Risk Assessment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/>
              <a:t>Large e-</a:t>
            </a:r>
            <a:r>
              <a:rPr lang="nl-NL" dirty="0" err="1"/>
              <a:t>infrastructures</a:t>
            </a:r>
            <a:r>
              <a:rPr lang="nl-NL" dirty="0"/>
              <a:t> are </a:t>
            </a:r>
            <a:r>
              <a:rPr lang="nl-NL" dirty="0" err="1"/>
              <a:t>vulnerable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high-impact security </a:t>
            </a:r>
            <a:r>
              <a:rPr lang="nl-NL" dirty="0" err="1"/>
              <a:t>incidents</a:t>
            </a:r>
            <a:r>
              <a:rPr lang="nl-NL" dirty="0"/>
              <a:t> </a:t>
            </a:r>
            <a:r>
              <a:rPr lang="nl-NL" dirty="0" err="1"/>
              <a:t>because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relatively</a:t>
            </a:r>
            <a:r>
              <a:rPr lang="nl-NL" dirty="0"/>
              <a:t> easy way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an</a:t>
            </a:r>
            <a:r>
              <a:rPr lang="nl-NL" dirty="0"/>
              <a:t> incident </a:t>
            </a:r>
            <a:r>
              <a:rPr lang="nl-NL" dirty="0" err="1"/>
              <a:t>may</a:t>
            </a:r>
            <a:r>
              <a:rPr lang="nl-NL" dirty="0"/>
              <a:t> spread </a:t>
            </a:r>
            <a:r>
              <a:rPr lang="nl-NL" dirty="0" err="1"/>
              <a:t>among</a:t>
            </a:r>
            <a:r>
              <a:rPr lang="nl-NL" dirty="0"/>
              <a:t> partner </a:t>
            </a:r>
            <a:r>
              <a:rPr lang="nl-NL" dirty="0" err="1"/>
              <a:t>organisations</a:t>
            </a:r>
            <a:r>
              <a:rPr lang="nl-NL" dirty="0"/>
              <a:t> </a:t>
            </a:r>
            <a:r>
              <a:rPr lang="nl-NL" dirty="0" err="1"/>
              <a:t>due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collaborative</a:t>
            </a:r>
            <a:r>
              <a:rPr lang="nl-NL" dirty="0"/>
              <a:t> services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exist</a:t>
            </a:r>
            <a:r>
              <a:rPr lang="nl-NL" dirty="0"/>
              <a:t> </a:t>
            </a:r>
            <a:r>
              <a:rPr lang="nl-NL" dirty="0" err="1"/>
              <a:t>among</a:t>
            </a:r>
            <a:r>
              <a:rPr lang="nl-NL" dirty="0"/>
              <a:t> </a:t>
            </a:r>
            <a:r>
              <a:rPr lang="nl-NL" dirty="0" err="1"/>
              <a:t>them</a:t>
            </a:r>
            <a:r>
              <a:rPr lang="nl-NL" dirty="0"/>
              <a:t>. </a:t>
            </a:r>
            <a:r>
              <a:rPr lang="nl-NL" dirty="0" err="1"/>
              <a:t>So</a:t>
            </a:r>
            <a:r>
              <a:rPr lang="nl-NL" dirty="0"/>
              <a:t> </a:t>
            </a:r>
            <a:r>
              <a:rPr lang="nl-NL" dirty="0" err="1"/>
              <a:t>it</a:t>
            </a:r>
            <a:r>
              <a:rPr lang="nl-NL" dirty="0"/>
              <a:t> is important </a:t>
            </a:r>
            <a:r>
              <a:rPr lang="nl-NL" dirty="0" err="1"/>
              <a:t>that</a:t>
            </a:r>
            <a:r>
              <a:rPr lang="nl-NL" dirty="0"/>
              <a:t> </a:t>
            </a:r>
            <a:r>
              <a:rPr lang="nl-NL" dirty="0" err="1"/>
              <a:t>each</a:t>
            </a:r>
            <a:r>
              <a:rPr lang="nl-NL" dirty="0"/>
              <a:t> member </a:t>
            </a:r>
            <a:r>
              <a:rPr lang="nl-NL" dirty="0" err="1"/>
              <a:t>organisation</a:t>
            </a:r>
            <a:r>
              <a:rPr lang="nl-NL" dirty="0"/>
              <a:t> has a </a:t>
            </a:r>
            <a:r>
              <a:rPr lang="nl-NL" dirty="0" err="1"/>
              <a:t>trusted</a:t>
            </a:r>
            <a:r>
              <a:rPr lang="nl-NL" dirty="0"/>
              <a:t> level of </a:t>
            </a:r>
            <a:r>
              <a:rPr lang="nl-NL" dirty="0" err="1"/>
              <a:t>implemented</a:t>
            </a:r>
            <a:r>
              <a:rPr lang="nl-NL" dirty="0"/>
              <a:t> security procedures</a:t>
            </a:r>
            <a:r>
              <a:rPr lang="nl-NL" dirty="0" smtClean="0"/>
              <a:t>.</a:t>
            </a:r>
          </a:p>
          <a:p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working</a:t>
            </a:r>
            <a:r>
              <a:rPr lang="nl-NL" dirty="0"/>
              <a:t> </a:t>
            </a:r>
            <a:r>
              <a:rPr lang="nl-NL" dirty="0" err="1"/>
              <a:t>group</a:t>
            </a:r>
            <a:r>
              <a:rPr lang="nl-NL" dirty="0"/>
              <a:t> has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objective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provide</a:t>
            </a:r>
            <a:r>
              <a:rPr lang="nl-NL" dirty="0"/>
              <a:t> </a:t>
            </a:r>
            <a:r>
              <a:rPr lang="nl-NL" dirty="0" smtClean="0"/>
              <a:t>e-</a:t>
            </a:r>
            <a:r>
              <a:rPr lang="nl-NL" dirty="0" err="1" smtClean="0"/>
              <a:t>infrastructures</a:t>
            </a:r>
            <a:r>
              <a:rPr lang="nl-NL" dirty="0" smtClean="0"/>
              <a:t>,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their</a:t>
            </a:r>
            <a:r>
              <a:rPr lang="nl-NL" dirty="0"/>
              <a:t> member </a:t>
            </a:r>
            <a:r>
              <a:rPr lang="nl-NL" dirty="0" err="1" smtClean="0"/>
              <a:t>organisations</a:t>
            </a:r>
            <a:r>
              <a:rPr lang="nl-NL" dirty="0" smtClean="0"/>
              <a:t>, </a:t>
            </a:r>
            <a:r>
              <a:rPr lang="nl-NL" dirty="0" err="1"/>
              <a:t>with</a:t>
            </a:r>
            <a:r>
              <a:rPr lang="nl-NL" dirty="0"/>
              <a:t> guidelines on </a:t>
            </a:r>
            <a:r>
              <a:rPr lang="nl-NL" dirty="0" err="1"/>
              <a:t>how</a:t>
            </a:r>
            <a:r>
              <a:rPr lang="nl-NL" dirty="0"/>
              <a:t> risk assessments </a:t>
            </a:r>
            <a:r>
              <a:rPr lang="nl-NL" dirty="0" err="1"/>
              <a:t>can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effectively</a:t>
            </a:r>
            <a:r>
              <a:rPr lang="nl-NL" dirty="0"/>
              <a:t> </a:t>
            </a:r>
            <a:r>
              <a:rPr lang="nl-NL" dirty="0" err="1"/>
              <a:t>implemented</a:t>
            </a:r>
            <a:r>
              <a:rPr lang="nl-NL" dirty="0"/>
              <a:t>. As input, </a:t>
            </a:r>
            <a:r>
              <a:rPr lang="nl-NL" dirty="0" err="1" smtClean="0"/>
              <a:t>experience</a:t>
            </a:r>
            <a:r>
              <a:rPr lang="nl-NL" dirty="0" smtClean="0"/>
              <a:t> </a:t>
            </a:r>
            <a:r>
              <a:rPr lang="nl-NL" dirty="0" err="1"/>
              <a:t>from</a:t>
            </a:r>
            <a:r>
              <a:rPr lang="nl-NL" dirty="0"/>
              <a:t> </a:t>
            </a:r>
            <a:r>
              <a:rPr lang="nl-NL" dirty="0" smtClean="0"/>
              <a:t>member </a:t>
            </a:r>
            <a:r>
              <a:rPr lang="nl-NL" dirty="0" err="1" smtClean="0"/>
              <a:t>organisations</a:t>
            </a:r>
            <a:r>
              <a:rPr lang="nl-NL" dirty="0" smtClean="0"/>
              <a:t>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used</a:t>
            </a:r>
            <a:r>
              <a:rPr lang="nl-NL" dirty="0"/>
              <a:t>. 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Chair: Jules </a:t>
            </a:r>
            <a:r>
              <a:rPr lang="nl-NL" dirty="0" err="1" smtClean="0"/>
              <a:t>Wolfrat</a:t>
            </a:r>
            <a:r>
              <a:rPr lang="nl-NL" dirty="0" smtClean="0"/>
              <a:t> (</a:t>
            </a:r>
            <a:r>
              <a:rPr lang="nl-NL" dirty="0" err="1" smtClean="0"/>
              <a:t>SURFsara</a:t>
            </a:r>
            <a:r>
              <a:rPr lang="nl-NL" dirty="0" smtClean="0"/>
              <a:t>, PRACE)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36143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SRA: Security Review </a:t>
            </a:r>
            <a:r>
              <a:rPr lang="nl-NL" dirty="0" err="1" smtClean="0"/>
              <a:t>and</a:t>
            </a:r>
            <a:r>
              <a:rPr lang="nl-NL" dirty="0" smtClean="0"/>
              <a:t> Audit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0321" y="2336872"/>
            <a:ext cx="9613861" cy="4222953"/>
          </a:xfrm>
        </p:spPr>
        <p:txBody>
          <a:bodyPr>
            <a:normAutofit fontScale="85000" lnSpcReduction="20000"/>
          </a:bodyPr>
          <a:lstStyle/>
          <a:p>
            <a:r>
              <a:rPr lang="nl-NL" dirty="0"/>
              <a:t>Information security is </a:t>
            </a:r>
            <a:r>
              <a:rPr lang="nl-NL" dirty="0" err="1"/>
              <a:t>known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a complex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constantly</a:t>
            </a:r>
            <a:r>
              <a:rPr lang="nl-NL" dirty="0"/>
              <a:t> </a:t>
            </a:r>
            <a:r>
              <a:rPr lang="nl-NL" dirty="0" err="1"/>
              <a:t>evolving</a:t>
            </a:r>
            <a:r>
              <a:rPr lang="nl-NL" dirty="0"/>
              <a:t>, 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several</a:t>
            </a:r>
            <a:r>
              <a:rPr lang="nl-NL" dirty="0"/>
              <a:t> </a:t>
            </a:r>
            <a:r>
              <a:rPr lang="nl-NL" dirty="0" err="1"/>
              <a:t>subdomains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approaches.  It is </a:t>
            </a:r>
            <a:r>
              <a:rPr lang="nl-NL" dirty="0" err="1"/>
              <a:t>often</a:t>
            </a:r>
            <a:r>
              <a:rPr lang="nl-NL" dirty="0"/>
              <a:t> non-</a:t>
            </a:r>
            <a:r>
              <a:rPr lang="nl-NL" dirty="0" err="1"/>
              <a:t>trivial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reliably</a:t>
            </a:r>
            <a:r>
              <a:rPr lang="nl-NL" dirty="0"/>
              <a:t> </a:t>
            </a:r>
            <a:r>
              <a:rPr lang="nl-NL" dirty="0" err="1"/>
              <a:t>identify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current</a:t>
            </a:r>
            <a:r>
              <a:rPr lang="nl-NL" dirty="0"/>
              <a:t> state of information security </a:t>
            </a:r>
            <a:r>
              <a:rPr lang="nl-NL" dirty="0" err="1"/>
              <a:t>within</a:t>
            </a:r>
            <a:r>
              <a:rPr lang="nl-NL" dirty="0"/>
              <a:t> </a:t>
            </a:r>
            <a:r>
              <a:rPr lang="nl-NL" dirty="0" err="1"/>
              <a:t>an</a:t>
            </a:r>
            <a:r>
              <a:rPr lang="nl-NL" dirty="0"/>
              <a:t> </a:t>
            </a:r>
            <a:r>
              <a:rPr lang="nl-NL" dirty="0" err="1"/>
              <a:t>organisation</a:t>
            </a:r>
            <a:r>
              <a:rPr lang="nl-NL" dirty="0"/>
              <a:t> or </a:t>
            </a:r>
            <a:r>
              <a:rPr lang="nl-NL" dirty="0" err="1"/>
              <a:t>related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a </a:t>
            </a:r>
            <a:r>
              <a:rPr lang="nl-NL" dirty="0" err="1"/>
              <a:t>technology</a:t>
            </a:r>
            <a:r>
              <a:rPr lang="nl-NL" dirty="0"/>
              <a:t>. </a:t>
            </a:r>
            <a:endParaRPr lang="nl-NL" dirty="0" smtClean="0"/>
          </a:p>
          <a:p>
            <a:r>
              <a:rPr lang="nl-NL" dirty="0"/>
              <a:t>A proven </a:t>
            </a:r>
            <a:r>
              <a:rPr lang="nl-NL" dirty="0" err="1"/>
              <a:t>method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obtain</a:t>
            </a:r>
            <a:r>
              <a:rPr lang="nl-NL" dirty="0"/>
              <a:t> </a:t>
            </a:r>
            <a:r>
              <a:rPr lang="nl-NL" dirty="0" err="1"/>
              <a:t>objective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comprehensive</a:t>
            </a:r>
            <a:r>
              <a:rPr lang="nl-NL" dirty="0"/>
              <a:t> information </a:t>
            </a:r>
            <a:r>
              <a:rPr lang="nl-NL" dirty="0" err="1"/>
              <a:t>about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current</a:t>
            </a:r>
            <a:r>
              <a:rPr lang="nl-NL" dirty="0"/>
              <a:t> state of information security is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perform</a:t>
            </a:r>
            <a:r>
              <a:rPr lang="nl-NL" dirty="0"/>
              <a:t> security reviews </a:t>
            </a:r>
            <a:r>
              <a:rPr lang="nl-NL" dirty="0" err="1"/>
              <a:t>and</a:t>
            </a:r>
            <a:r>
              <a:rPr lang="nl-NL" dirty="0"/>
              <a:t> security audits. </a:t>
            </a:r>
            <a:endParaRPr lang="nl-NL" dirty="0" smtClean="0"/>
          </a:p>
          <a:p>
            <a:r>
              <a:rPr lang="nl-NL" dirty="0"/>
              <a:t>The </a:t>
            </a:r>
            <a:r>
              <a:rPr lang="nl-NL" dirty="0" err="1"/>
              <a:t>main</a:t>
            </a:r>
            <a:r>
              <a:rPr lang="nl-NL" dirty="0"/>
              <a:t> </a:t>
            </a:r>
            <a:r>
              <a:rPr lang="nl-NL" dirty="0" err="1"/>
              <a:t>activities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SRA-WG are </a:t>
            </a:r>
            <a:r>
              <a:rPr lang="nl-NL" dirty="0" err="1"/>
              <a:t>to</a:t>
            </a:r>
            <a:r>
              <a:rPr lang="nl-NL" dirty="0"/>
              <a:t>:</a:t>
            </a:r>
          </a:p>
          <a:p>
            <a:pPr lvl="1"/>
            <a:r>
              <a:rPr lang="nl-NL" dirty="0"/>
              <a:t>follow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contribute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development</a:t>
            </a:r>
            <a:r>
              <a:rPr lang="nl-NL" dirty="0"/>
              <a:t> of security audits </a:t>
            </a:r>
            <a:r>
              <a:rPr lang="nl-NL" dirty="0" err="1"/>
              <a:t>and</a:t>
            </a:r>
            <a:r>
              <a:rPr lang="nl-NL" dirty="0"/>
              <a:t> reviews </a:t>
            </a:r>
            <a:r>
              <a:rPr lang="nl-NL" dirty="0" err="1"/>
              <a:t>among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constituents</a:t>
            </a:r>
            <a:r>
              <a:rPr lang="nl-NL" dirty="0"/>
              <a:t>;</a:t>
            </a:r>
          </a:p>
          <a:p>
            <a:pPr lvl="1"/>
            <a:r>
              <a:rPr lang="nl-NL" dirty="0"/>
              <a:t>share </a:t>
            </a:r>
            <a:r>
              <a:rPr lang="nl-NL" dirty="0" err="1"/>
              <a:t>related</a:t>
            </a:r>
            <a:r>
              <a:rPr lang="nl-NL" dirty="0"/>
              <a:t> best practices </a:t>
            </a:r>
            <a:r>
              <a:rPr lang="nl-NL" dirty="0" err="1"/>
              <a:t>for</a:t>
            </a:r>
            <a:r>
              <a:rPr lang="nl-NL" dirty="0"/>
              <a:t> </a:t>
            </a:r>
            <a:r>
              <a:rPr lang="nl-NL" dirty="0" err="1"/>
              <a:t>implementations</a:t>
            </a:r>
            <a:r>
              <a:rPr lang="nl-NL" dirty="0"/>
              <a:t>;</a:t>
            </a:r>
          </a:p>
          <a:p>
            <a:pPr lvl="1"/>
            <a:r>
              <a:rPr lang="nl-NL" dirty="0" err="1"/>
              <a:t>promote</a:t>
            </a:r>
            <a:r>
              <a:rPr lang="nl-NL" dirty="0"/>
              <a:t> </a:t>
            </a:r>
            <a:r>
              <a:rPr lang="nl-NL" dirty="0" err="1"/>
              <a:t>related</a:t>
            </a:r>
            <a:r>
              <a:rPr lang="nl-NL" dirty="0"/>
              <a:t> research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disseminate</a:t>
            </a:r>
            <a:r>
              <a:rPr lang="nl-NL" dirty="0"/>
              <a:t> </a:t>
            </a:r>
            <a:r>
              <a:rPr lang="nl-NL" dirty="0" err="1"/>
              <a:t>findings</a:t>
            </a:r>
            <a:r>
              <a:rPr lang="nl-NL" dirty="0"/>
              <a:t> of reviews;</a:t>
            </a:r>
          </a:p>
          <a:p>
            <a:pPr lvl="1"/>
            <a:r>
              <a:rPr lang="nl-NL" dirty="0" err="1"/>
              <a:t>contribute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development</a:t>
            </a:r>
            <a:r>
              <a:rPr lang="nl-NL" dirty="0"/>
              <a:t> of security </a:t>
            </a:r>
            <a:r>
              <a:rPr lang="nl-NL" dirty="0" err="1"/>
              <a:t>standards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frameworks</a:t>
            </a:r>
            <a:r>
              <a:rPr lang="nl-NL" dirty="0"/>
              <a:t>;</a:t>
            </a:r>
          </a:p>
          <a:p>
            <a:pPr lvl="1"/>
            <a:r>
              <a:rPr lang="nl-NL" dirty="0" err="1"/>
              <a:t>promote</a:t>
            </a:r>
            <a:r>
              <a:rPr lang="nl-NL" dirty="0"/>
              <a:t> peer reviews</a:t>
            </a:r>
            <a:r>
              <a:rPr lang="nl-NL" dirty="0" smtClean="0"/>
              <a:t>.</a:t>
            </a:r>
          </a:p>
          <a:p>
            <a:pPr lvl="1"/>
            <a:endParaRPr lang="nl-NL" dirty="0"/>
          </a:p>
          <a:p>
            <a:r>
              <a:rPr lang="nl-NL" dirty="0" smtClean="0"/>
              <a:t>Chair: </a:t>
            </a:r>
            <a:r>
              <a:rPr lang="nl-NL" dirty="0" err="1" smtClean="0"/>
              <a:t>Urpo</a:t>
            </a:r>
            <a:r>
              <a:rPr lang="nl-NL" dirty="0" smtClean="0"/>
              <a:t> </a:t>
            </a:r>
            <a:r>
              <a:rPr lang="nl-NL" dirty="0" err="1" smtClean="0"/>
              <a:t>Kaila</a:t>
            </a:r>
            <a:r>
              <a:rPr lang="nl-NL" dirty="0" smtClean="0"/>
              <a:t> (CSC, EUDAT)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06283691"/>
      </p:ext>
    </p:extLst>
  </p:cSld>
  <p:clrMapOvr>
    <a:masterClrMapping/>
  </p:clrMapOvr>
</p:sld>
</file>

<file path=ppt/theme/theme1.xml><?xml version="1.0" encoding="utf-8"?>
<a:theme xmlns:a="http://schemas.openxmlformats.org/drawingml/2006/main" name="Berlij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2886</TotalTime>
  <Words>788</Words>
  <Application>Microsoft Macintosh PowerPoint</Application>
  <PresentationFormat>Custom</PresentationFormat>
  <Paragraphs>85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Berlijn</vt:lpstr>
      <vt:lpstr>WISE 2016</vt:lpstr>
      <vt:lpstr>Introduction to WISE</vt:lpstr>
      <vt:lpstr>Why WISE?</vt:lpstr>
      <vt:lpstr>Participants in WISE</vt:lpstr>
      <vt:lpstr>Working program 2016 – 5 topics</vt:lpstr>
      <vt:lpstr>SCIV2: the SCI framework</vt:lpstr>
      <vt:lpstr>STAA: Security Training and Awareness</vt:lpstr>
      <vt:lpstr>RAW: Risk Assessment</vt:lpstr>
      <vt:lpstr>SRA: Security Review and Audit</vt:lpstr>
      <vt:lpstr>SBOD: Security in Big and Open Data</vt:lpstr>
      <vt:lpstr>Participate in WISE</vt:lpstr>
      <vt:lpstr>1st WISE workshop in Barcelona,  oktober 2015, 49 participants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Alf Moens</dc:creator>
  <cp:lastModifiedBy>Nicole Harris</cp:lastModifiedBy>
  <cp:revision>17</cp:revision>
  <dcterms:created xsi:type="dcterms:W3CDTF">2016-01-22T15:44:02Z</dcterms:created>
  <dcterms:modified xsi:type="dcterms:W3CDTF">2016-01-26T12:54:03Z</dcterms:modified>
</cp:coreProperties>
</file>