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handoutMasterIdLst>
    <p:handoutMasterId r:id="rId23"/>
  </p:handoutMasterIdLst>
  <p:sldIdLst>
    <p:sldId id="256" r:id="rId2"/>
    <p:sldId id="294" r:id="rId3"/>
    <p:sldId id="306" r:id="rId4"/>
    <p:sldId id="293" r:id="rId5"/>
    <p:sldId id="295" r:id="rId6"/>
    <p:sldId id="304" r:id="rId7"/>
    <p:sldId id="301" r:id="rId8"/>
    <p:sldId id="302" r:id="rId9"/>
    <p:sldId id="296" r:id="rId10"/>
    <p:sldId id="297" r:id="rId11"/>
    <p:sldId id="313" r:id="rId12"/>
    <p:sldId id="307" r:id="rId13"/>
    <p:sldId id="308" r:id="rId14"/>
    <p:sldId id="312" r:id="rId15"/>
    <p:sldId id="311" r:id="rId16"/>
    <p:sldId id="309" r:id="rId17"/>
    <p:sldId id="299" r:id="rId18"/>
    <p:sldId id="298" r:id="rId19"/>
    <p:sldId id="310" r:id="rId20"/>
    <p:sldId id="292" r:id="rId21"/>
  </p:sldIdLst>
  <p:sldSz cx="9144000" cy="6858000" type="screen4x3"/>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5">
          <p15:clr>
            <a:srgbClr val="A4A3A4"/>
          </p15:clr>
        </p15:guide>
        <p15:guide id="2" orient="horz" pos="1032">
          <p15:clr>
            <a:srgbClr val="A4A3A4"/>
          </p15:clr>
        </p15:guide>
        <p15:guide id="3" orient="horz" pos="3860">
          <p15:clr>
            <a:srgbClr val="A4A3A4"/>
          </p15:clr>
        </p15:guide>
        <p15:guide id="4" pos="2880">
          <p15:clr>
            <a:srgbClr val="A4A3A4"/>
          </p15:clr>
        </p15:guide>
        <p15:guide id="5" pos="278">
          <p15:clr>
            <a:srgbClr val="A4A3A4"/>
          </p15:clr>
        </p15:guide>
        <p15:guide id="6" pos="5483">
          <p15:clr>
            <a:srgbClr val="A4A3A4"/>
          </p15:clr>
        </p15:guide>
        <p15:guide id="7" pos="4777">
          <p15:clr>
            <a:srgbClr val="A4A3A4"/>
          </p15:clr>
        </p15:guide>
        <p15:guide id="8" pos="348">
          <p15:clr>
            <a:srgbClr val="A4A3A4"/>
          </p15:clr>
        </p15:guide>
        <p15:guide id="9" pos="5411">
          <p15:clr>
            <a:srgbClr val="A4A3A4"/>
          </p15:clr>
        </p15:guide>
        <p15:guide id="10" orient="horz" pos="38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DEC"/>
    <a:srgbClr val="C1C2DF"/>
    <a:srgbClr val="D5D6E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2" autoAdjust="0"/>
    <p:restoredTop sz="80470" autoAdjust="0"/>
  </p:normalViewPr>
  <p:slideViewPr>
    <p:cSldViewPr snapToGrid="0">
      <p:cViewPr varScale="1">
        <p:scale>
          <a:sx n="95" d="100"/>
          <a:sy n="95" d="100"/>
        </p:scale>
        <p:origin x="1494" y="72"/>
      </p:cViewPr>
      <p:guideLst>
        <p:guide orient="horz" pos="755"/>
        <p:guide orient="horz" pos="1032"/>
        <p:guide orient="horz" pos="3860"/>
        <p:guide pos="2880"/>
        <p:guide pos="278"/>
        <p:guide pos="5483"/>
        <p:guide pos="4777"/>
        <p:guide pos="348"/>
        <p:guide pos="5411"/>
        <p:guide orient="horz" pos="3865"/>
      </p:guideLst>
    </p:cSldViewPr>
  </p:slideViewPr>
  <p:outlineViewPr>
    <p:cViewPr>
      <p:scale>
        <a:sx n="50" d="100"/>
        <a:sy n="50"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3" d="100"/>
          <a:sy n="83" d="100"/>
        </p:scale>
        <p:origin x="-320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BF5B5F-75DF-4479-B0D2-EBF81416BF10}" type="doc">
      <dgm:prSet loTypeId="urn:microsoft.com/office/officeart/2005/8/layout/process1" loCatId="process" qsTypeId="urn:microsoft.com/office/officeart/2005/8/quickstyle/simple1" qsCatId="simple" csTypeId="urn:microsoft.com/office/officeart/2005/8/colors/colorful1" csCatId="colorful" phldr="1"/>
      <dgm:spPr/>
    </dgm:pt>
    <dgm:pt modelId="{439A875C-3E72-4404-92AD-B09A123FDDC5}">
      <dgm:prSet phldrT="[Text]" custT="1"/>
      <dgm:spPr/>
      <dgm:t>
        <a:bodyPr/>
        <a:lstStyle/>
        <a:p>
          <a:r>
            <a:rPr lang="en-GB" sz="1800" dirty="0" smtClean="0"/>
            <a:t>Discovery</a:t>
          </a:r>
          <a:endParaRPr lang="en-GB" sz="1800" dirty="0"/>
        </a:p>
      </dgm:t>
    </dgm:pt>
    <dgm:pt modelId="{5DB18EBE-CB75-4939-87F2-03082B3BF173}" type="parTrans" cxnId="{5D9FFF3C-50BB-45F3-851D-C3C28D318646}">
      <dgm:prSet/>
      <dgm:spPr/>
      <dgm:t>
        <a:bodyPr/>
        <a:lstStyle/>
        <a:p>
          <a:endParaRPr lang="en-GB"/>
        </a:p>
      </dgm:t>
    </dgm:pt>
    <dgm:pt modelId="{AC6C7C06-8719-4204-97C9-65503DC230B4}" type="sibTrans" cxnId="{5D9FFF3C-50BB-45F3-851D-C3C28D318646}">
      <dgm:prSet/>
      <dgm:spPr/>
      <dgm:t>
        <a:bodyPr/>
        <a:lstStyle/>
        <a:p>
          <a:endParaRPr lang="en-GB"/>
        </a:p>
      </dgm:t>
    </dgm:pt>
    <dgm:pt modelId="{ACD465FE-7A89-4AAE-A19C-AFC42DBF78AF}">
      <dgm:prSet phldrT="[Text]" custT="1"/>
      <dgm:spPr/>
      <dgm:t>
        <a:bodyPr/>
        <a:lstStyle/>
        <a:p>
          <a:r>
            <a:rPr lang="en-GB" sz="1800" dirty="0" smtClean="0"/>
            <a:t>No reporting</a:t>
          </a:r>
          <a:endParaRPr lang="en-GB" sz="1800" dirty="0"/>
        </a:p>
      </dgm:t>
    </dgm:pt>
    <dgm:pt modelId="{B4B37D99-4163-4196-A7DC-5B48C23C5CA3}" type="parTrans" cxnId="{7FF6A735-8FAB-44A8-A78E-D28BB017DEEA}">
      <dgm:prSet/>
      <dgm:spPr/>
      <dgm:t>
        <a:bodyPr/>
        <a:lstStyle/>
        <a:p>
          <a:endParaRPr lang="en-GB"/>
        </a:p>
      </dgm:t>
    </dgm:pt>
    <dgm:pt modelId="{809A6359-FF0C-4FB4-8206-D0D03B6F60C9}" type="sibTrans" cxnId="{7FF6A735-8FAB-44A8-A78E-D28BB017DEEA}">
      <dgm:prSet/>
      <dgm:spPr/>
      <dgm:t>
        <a:bodyPr/>
        <a:lstStyle/>
        <a:p>
          <a:endParaRPr lang="en-GB"/>
        </a:p>
      </dgm:t>
    </dgm:pt>
    <dgm:pt modelId="{AC2BA0BC-2976-4451-BE80-858B9D76C86A}" type="pres">
      <dgm:prSet presAssocID="{2DBF5B5F-75DF-4479-B0D2-EBF81416BF10}" presName="Name0" presStyleCnt="0">
        <dgm:presLayoutVars>
          <dgm:dir/>
          <dgm:resizeHandles val="exact"/>
        </dgm:presLayoutVars>
      </dgm:prSet>
      <dgm:spPr/>
    </dgm:pt>
    <dgm:pt modelId="{18A07517-A2AC-48F9-8A20-6B820E242088}" type="pres">
      <dgm:prSet presAssocID="{439A875C-3E72-4404-92AD-B09A123FDDC5}" presName="node" presStyleLbl="node1" presStyleIdx="0" presStyleCnt="2" custLinFactNeighborX="3446" custLinFactNeighborY="2535">
        <dgm:presLayoutVars>
          <dgm:bulletEnabled val="1"/>
        </dgm:presLayoutVars>
      </dgm:prSet>
      <dgm:spPr/>
      <dgm:t>
        <a:bodyPr/>
        <a:lstStyle/>
        <a:p>
          <a:endParaRPr lang="en-GB"/>
        </a:p>
      </dgm:t>
    </dgm:pt>
    <dgm:pt modelId="{710A69FB-7554-4738-AC2A-AAF19FEF27D2}" type="pres">
      <dgm:prSet presAssocID="{AC6C7C06-8719-4204-97C9-65503DC230B4}" presName="sibTrans" presStyleLbl="sibTrans2D1" presStyleIdx="0" presStyleCnt="1"/>
      <dgm:spPr/>
      <dgm:t>
        <a:bodyPr/>
        <a:lstStyle/>
        <a:p>
          <a:endParaRPr lang="en-GB"/>
        </a:p>
      </dgm:t>
    </dgm:pt>
    <dgm:pt modelId="{D21C296F-D110-4221-B780-3CC1F0EA0DAC}" type="pres">
      <dgm:prSet presAssocID="{AC6C7C06-8719-4204-97C9-65503DC230B4}" presName="connectorText" presStyleLbl="sibTrans2D1" presStyleIdx="0" presStyleCnt="1"/>
      <dgm:spPr/>
      <dgm:t>
        <a:bodyPr/>
        <a:lstStyle/>
        <a:p>
          <a:endParaRPr lang="en-GB"/>
        </a:p>
      </dgm:t>
    </dgm:pt>
    <dgm:pt modelId="{459DD8F1-51EE-40E6-BA80-F4F1C55C68C9}" type="pres">
      <dgm:prSet presAssocID="{ACD465FE-7A89-4AAE-A19C-AFC42DBF78AF}" presName="node" presStyleLbl="node1" presStyleIdx="1" presStyleCnt="2" custLinFactNeighborY="2535">
        <dgm:presLayoutVars>
          <dgm:bulletEnabled val="1"/>
        </dgm:presLayoutVars>
      </dgm:prSet>
      <dgm:spPr/>
      <dgm:t>
        <a:bodyPr/>
        <a:lstStyle/>
        <a:p>
          <a:endParaRPr lang="en-GB"/>
        </a:p>
      </dgm:t>
    </dgm:pt>
  </dgm:ptLst>
  <dgm:cxnLst>
    <dgm:cxn modelId="{5D9FFF3C-50BB-45F3-851D-C3C28D318646}" srcId="{2DBF5B5F-75DF-4479-B0D2-EBF81416BF10}" destId="{439A875C-3E72-4404-92AD-B09A123FDDC5}" srcOrd="0" destOrd="0" parTransId="{5DB18EBE-CB75-4939-87F2-03082B3BF173}" sibTransId="{AC6C7C06-8719-4204-97C9-65503DC230B4}"/>
    <dgm:cxn modelId="{6FEE64E5-17B4-4BA3-89FA-6773F2848BC9}" type="presOf" srcId="{AC6C7C06-8719-4204-97C9-65503DC230B4}" destId="{710A69FB-7554-4738-AC2A-AAF19FEF27D2}" srcOrd="0" destOrd="0" presId="urn:microsoft.com/office/officeart/2005/8/layout/process1"/>
    <dgm:cxn modelId="{84A1516B-4EE1-4D0F-958C-2AE93B33B591}" type="presOf" srcId="{439A875C-3E72-4404-92AD-B09A123FDDC5}" destId="{18A07517-A2AC-48F9-8A20-6B820E242088}" srcOrd="0" destOrd="0" presId="urn:microsoft.com/office/officeart/2005/8/layout/process1"/>
    <dgm:cxn modelId="{F66EA97A-1C6F-4786-8BC2-F6C2FDD910A7}" type="presOf" srcId="{2DBF5B5F-75DF-4479-B0D2-EBF81416BF10}" destId="{AC2BA0BC-2976-4451-BE80-858B9D76C86A}" srcOrd="0" destOrd="0" presId="urn:microsoft.com/office/officeart/2005/8/layout/process1"/>
    <dgm:cxn modelId="{EE5E87FD-DCE4-495A-9EE7-E0BAE5A4AAA1}" type="presOf" srcId="{ACD465FE-7A89-4AAE-A19C-AFC42DBF78AF}" destId="{459DD8F1-51EE-40E6-BA80-F4F1C55C68C9}" srcOrd="0" destOrd="0" presId="urn:microsoft.com/office/officeart/2005/8/layout/process1"/>
    <dgm:cxn modelId="{7FF6A735-8FAB-44A8-A78E-D28BB017DEEA}" srcId="{2DBF5B5F-75DF-4479-B0D2-EBF81416BF10}" destId="{ACD465FE-7A89-4AAE-A19C-AFC42DBF78AF}" srcOrd="1" destOrd="0" parTransId="{B4B37D99-4163-4196-A7DC-5B48C23C5CA3}" sibTransId="{809A6359-FF0C-4FB4-8206-D0D03B6F60C9}"/>
    <dgm:cxn modelId="{E8F57C74-3322-480D-9D73-C4C1F0302FCF}" type="presOf" srcId="{AC6C7C06-8719-4204-97C9-65503DC230B4}" destId="{D21C296F-D110-4221-B780-3CC1F0EA0DAC}" srcOrd="1" destOrd="0" presId="urn:microsoft.com/office/officeart/2005/8/layout/process1"/>
    <dgm:cxn modelId="{40532950-DEA5-4812-AF1B-CF8A4CC2B9B7}" type="presParOf" srcId="{AC2BA0BC-2976-4451-BE80-858B9D76C86A}" destId="{18A07517-A2AC-48F9-8A20-6B820E242088}" srcOrd="0" destOrd="0" presId="urn:microsoft.com/office/officeart/2005/8/layout/process1"/>
    <dgm:cxn modelId="{7A6A803E-72D8-423F-A625-489AC83CDAD6}" type="presParOf" srcId="{AC2BA0BC-2976-4451-BE80-858B9D76C86A}" destId="{710A69FB-7554-4738-AC2A-AAF19FEF27D2}" srcOrd="1" destOrd="0" presId="urn:microsoft.com/office/officeart/2005/8/layout/process1"/>
    <dgm:cxn modelId="{61A8463C-216E-4F88-A4B9-62447FF9912C}" type="presParOf" srcId="{710A69FB-7554-4738-AC2A-AAF19FEF27D2}" destId="{D21C296F-D110-4221-B780-3CC1F0EA0DAC}" srcOrd="0" destOrd="0" presId="urn:microsoft.com/office/officeart/2005/8/layout/process1"/>
    <dgm:cxn modelId="{07AB11A5-962C-40DA-B866-8F7094D11A09}" type="presParOf" srcId="{AC2BA0BC-2976-4451-BE80-858B9D76C86A}" destId="{459DD8F1-51EE-40E6-BA80-F4F1C55C68C9}"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BF5B5F-75DF-4479-B0D2-EBF81416BF10}" type="doc">
      <dgm:prSet loTypeId="urn:microsoft.com/office/officeart/2005/8/layout/process1" loCatId="process" qsTypeId="urn:microsoft.com/office/officeart/2005/8/quickstyle/simple1" qsCatId="simple" csTypeId="urn:microsoft.com/office/officeart/2005/8/colors/colorful1" csCatId="colorful" phldr="1"/>
      <dgm:spPr/>
    </dgm:pt>
    <dgm:pt modelId="{439A875C-3E72-4404-92AD-B09A123FDDC5}">
      <dgm:prSet phldrT="[Text]" custT="1"/>
      <dgm:spPr/>
      <dgm:t>
        <a:bodyPr/>
        <a:lstStyle/>
        <a:p>
          <a:r>
            <a:rPr lang="en-GB" sz="1800" dirty="0" smtClean="0"/>
            <a:t>Discovery</a:t>
          </a:r>
          <a:endParaRPr lang="en-GB" sz="1800" dirty="0"/>
        </a:p>
      </dgm:t>
    </dgm:pt>
    <dgm:pt modelId="{5DB18EBE-CB75-4939-87F2-03082B3BF173}" type="parTrans" cxnId="{5D9FFF3C-50BB-45F3-851D-C3C28D318646}">
      <dgm:prSet/>
      <dgm:spPr/>
      <dgm:t>
        <a:bodyPr/>
        <a:lstStyle/>
        <a:p>
          <a:endParaRPr lang="en-GB"/>
        </a:p>
      </dgm:t>
    </dgm:pt>
    <dgm:pt modelId="{AC6C7C06-8719-4204-97C9-65503DC230B4}" type="sibTrans" cxnId="{5D9FFF3C-50BB-45F3-851D-C3C28D318646}">
      <dgm:prSet/>
      <dgm:spPr/>
      <dgm:t>
        <a:bodyPr/>
        <a:lstStyle/>
        <a:p>
          <a:endParaRPr lang="en-GB"/>
        </a:p>
      </dgm:t>
    </dgm:pt>
    <dgm:pt modelId="{ACD465FE-7A89-4AAE-A19C-AFC42DBF78AF}">
      <dgm:prSet phldrT="[Text]" custT="1"/>
      <dgm:spPr/>
      <dgm:t>
        <a:bodyPr/>
        <a:lstStyle/>
        <a:p>
          <a:r>
            <a:rPr lang="en-GB" sz="1800" dirty="0" smtClean="0"/>
            <a:t>Public</a:t>
          </a:r>
          <a:endParaRPr lang="en-GB" sz="1800" dirty="0"/>
        </a:p>
      </dgm:t>
    </dgm:pt>
    <dgm:pt modelId="{B4B37D99-4163-4196-A7DC-5B48C23C5CA3}" type="parTrans" cxnId="{7FF6A735-8FAB-44A8-A78E-D28BB017DEEA}">
      <dgm:prSet/>
      <dgm:spPr/>
      <dgm:t>
        <a:bodyPr/>
        <a:lstStyle/>
        <a:p>
          <a:endParaRPr lang="en-GB"/>
        </a:p>
      </dgm:t>
    </dgm:pt>
    <dgm:pt modelId="{809A6359-FF0C-4FB4-8206-D0D03B6F60C9}" type="sibTrans" cxnId="{7FF6A735-8FAB-44A8-A78E-D28BB017DEEA}">
      <dgm:prSet/>
      <dgm:spPr/>
      <dgm:t>
        <a:bodyPr/>
        <a:lstStyle/>
        <a:p>
          <a:endParaRPr lang="en-GB"/>
        </a:p>
      </dgm:t>
    </dgm:pt>
    <dgm:pt modelId="{AC2BA0BC-2976-4451-BE80-858B9D76C86A}" type="pres">
      <dgm:prSet presAssocID="{2DBF5B5F-75DF-4479-B0D2-EBF81416BF10}" presName="Name0" presStyleCnt="0">
        <dgm:presLayoutVars>
          <dgm:dir/>
          <dgm:resizeHandles val="exact"/>
        </dgm:presLayoutVars>
      </dgm:prSet>
      <dgm:spPr/>
    </dgm:pt>
    <dgm:pt modelId="{18A07517-A2AC-48F9-8A20-6B820E242088}" type="pres">
      <dgm:prSet presAssocID="{439A875C-3E72-4404-92AD-B09A123FDDC5}" presName="node" presStyleLbl="node1" presStyleIdx="0" presStyleCnt="2" custLinFactX="-65704" custLinFactNeighborX="-100000" custLinFactNeighborY="-84862">
        <dgm:presLayoutVars>
          <dgm:bulletEnabled val="1"/>
        </dgm:presLayoutVars>
      </dgm:prSet>
      <dgm:spPr/>
      <dgm:t>
        <a:bodyPr/>
        <a:lstStyle/>
        <a:p>
          <a:endParaRPr lang="en-GB"/>
        </a:p>
      </dgm:t>
    </dgm:pt>
    <dgm:pt modelId="{710A69FB-7554-4738-AC2A-AAF19FEF27D2}" type="pres">
      <dgm:prSet presAssocID="{AC6C7C06-8719-4204-97C9-65503DC230B4}" presName="sibTrans" presStyleLbl="sibTrans2D1" presStyleIdx="0" presStyleCnt="1"/>
      <dgm:spPr/>
      <dgm:t>
        <a:bodyPr/>
        <a:lstStyle/>
        <a:p>
          <a:endParaRPr lang="en-GB"/>
        </a:p>
      </dgm:t>
    </dgm:pt>
    <dgm:pt modelId="{D21C296F-D110-4221-B780-3CC1F0EA0DAC}" type="pres">
      <dgm:prSet presAssocID="{AC6C7C06-8719-4204-97C9-65503DC230B4}" presName="connectorText" presStyleLbl="sibTrans2D1" presStyleIdx="0" presStyleCnt="1"/>
      <dgm:spPr/>
      <dgm:t>
        <a:bodyPr/>
        <a:lstStyle/>
        <a:p>
          <a:endParaRPr lang="en-GB"/>
        </a:p>
      </dgm:t>
    </dgm:pt>
    <dgm:pt modelId="{459DD8F1-51EE-40E6-BA80-F4F1C55C68C9}" type="pres">
      <dgm:prSet presAssocID="{ACD465FE-7A89-4AAE-A19C-AFC42DBF78AF}" presName="node" presStyleLbl="node1" presStyleIdx="1" presStyleCnt="2" custLinFactNeighborY="2535">
        <dgm:presLayoutVars>
          <dgm:bulletEnabled val="1"/>
        </dgm:presLayoutVars>
      </dgm:prSet>
      <dgm:spPr/>
      <dgm:t>
        <a:bodyPr/>
        <a:lstStyle/>
        <a:p>
          <a:endParaRPr lang="en-GB"/>
        </a:p>
      </dgm:t>
    </dgm:pt>
  </dgm:ptLst>
  <dgm:cxnLst>
    <dgm:cxn modelId="{416DAE06-FF94-45F6-845A-BF7E30E7C866}" type="presOf" srcId="{AC6C7C06-8719-4204-97C9-65503DC230B4}" destId="{710A69FB-7554-4738-AC2A-AAF19FEF27D2}" srcOrd="0" destOrd="0" presId="urn:microsoft.com/office/officeart/2005/8/layout/process1"/>
    <dgm:cxn modelId="{F7A9E83A-85AC-4814-B8B3-382DEA5F4C6A}" type="presOf" srcId="{2DBF5B5F-75DF-4479-B0D2-EBF81416BF10}" destId="{AC2BA0BC-2976-4451-BE80-858B9D76C86A}" srcOrd="0" destOrd="0" presId="urn:microsoft.com/office/officeart/2005/8/layout/process1"/>
    <dgm:cxn modelId="{63639044-07BB-48D6-8A39-043CA8880ADD}" type="presOf" srcId="{AC6C7C06-8719-4204-97C9-65503DC230B4}" destId="{D21C296F-D110-4221-B780-3CC1F0EA0DAC}" srcOrd="1" destOrd="0" presId="urn:microsoft.com/office/officeart/2005/8/layout/process1"/>
    <dgm:cxn modelId="{5D9FFF3C-50BB-45F3-851D-C3C28D318646}" srcId="{2DBF5B5F-75DF-4479-B0D2-EBF81416BF10}" destId="{439A875C-3E72-4404-92AD-B09A123FDDC5}" srcOrd="0" destOrd="0" parTransId="{5DB18EBE-CB75-4939-87F2-03082B3BF173}" sibTransId="{AC6C7C06-8719-4204-97C9-65503DC230B4}"/>
    <dgm:cxn modelId="{7666F9CE-37E1-498F-B119-0AF3C48A4CBD}" type="presOf" srcId="{439A875C-3E72-4404-92AD-B09A123FDDC5}" destId="{18A07517-A2AC-48F9-8A20-6B820E242088}" srcOrd="0" destOrd="0" presId="urn:microsoft.com/office/officeart/2005/8/layout/process1"/>
    <dgm:cxn modelId="{E15D702A-503C-4A90-A52D-BBF8F236CF23}" type="presOf" srcId="{ACD465FE-7A89-4AAE-A19C-AFC42DBF78AF}" destId="{459DD8F1-51EE-40E6-BA80-F4F1C55C68C9}" srcOrd="0" destOrd="0" presId="urn:microsoft.com/office/officeart/2005/8/layout/process1"/>
    <dgm:cxn modelId="{7FF6A735-8FAB-44A8-A78E-D28BB017DEEA}" srcId="{2DBF5B5F-75DF-4479-B0D2-EBF81416BF10}" destId="{ACD465FE-7A89-4AAE-A19C-AFC42DBF78AF}" srcOrd="1" destOrd="0" parTransId="{B4B37D99-4163-4196-A7DC-5B48C23C5CA3}" sibTransId="{809A6359-FF0C-4FB4-8206-D0D03B6F60C9}"/>
    <dgm:cxn modelId="{36DAF091-02AA-41AC-92ED-60150DB553E4}" type="presParOf" srcId="{AC2BA0BC-2976-4451-BE80-858B9D76C86A}" destId="{18A07517-A2AC-48F9-8A20-6B820E242088}" srcOrd="0" destOrd="0" presId="urn:microsoft.com/office/officeart/2005/8/layout/process1"/>
    <dgm:cxn modelId="{95A74E2C-05B6-45AD-8CD7-A8D2C8097D37}" type="presParOf" srcId="{AC2BA0BC-2976-4451-BE80-858B9D76C86A}" destId="{710A69FB-7554-4738-AC2A-AAF19FEF27D2}" srcOrd="1" destOrd="0" presId="urn:microsoft.com/office/officeart/2005/8/layout/process1"/>
    <dgm:cxn modelId="{1F0F6257-797F-4319-8904-AD25AD0BEB46}" type="presParOf" srcId="{710A69FB-7554-4738-AC2A-AAF19FEF27D2}" destId="{D21C296F-D110-4221-B780-3CC1F0EA0DAC}" srcOrd="0" destOrd="0" presId="urn:microsoft.com/office/officeart/2005/8/layout/process1"/>
    <dgm:cxn modelId="{03AFEF6C-0321-453B-B3B0-32E39058D6E2}" type="presParOf" srcId="{AC2BA0BC-2976-4451-BE80-858B9D76C86A}" destId="{459DD8F1-51EE-40E6-BA80-F4F1C55C68C9}"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BF5B5F-75DF-4479-B0D2-EBF81416BF10}" type="doc">
      <dgm:prSet loTypeId="urn:microsoft.com/office/officeart/2005/8/layout/process1" loCatId="process" qsTypeId="urn:microsoft.com/office/officeart/2005/8/quickstyle/simple1" qsCatId="simple" csTypeId="urn:microsoft.com/office/officeart/2005/8/colors/colorful1" csCatId="colorful" phldr="1"/>
      <dgm:spPr/>
    </dgm:pt>
    <dgm:pt modelId="{439A875C-3E72-4404-92AD-B09A123FDDC5}">
      <dgm:prSet phldrT="[Text]" custT="1"/>
      <dgm:spPr/>
      <dgm:t>
        <a:bodyPr/>
        <a:lstStyle/>
        <a:p>
          <a:r>
            <a:rPr lang="en-GB" sz="1800" dirty="0" smtClean="0"/>
            <a:t>Discovery</a:t>
          </a:r>
          <a:endParaRPr lang="en-GB" sz="1800" dirty="0"/>
        </a:p>
      </dgm:t>
    </dgm:pt>
    <dgm:pt modelId="{5DB18EBE-CB75-4939-87F2-03082B3BF173}" type="parTrans" cxnId="{5D9FFF3C-50BB-45F3-851D-C3C28D318646}">
      <dgm:prSet/>
      <dgm:spPr/>
      <dgm:t>
        <a:bodyPr/>
        <a:lstStyle/>
        <a:p>
          <a:endParaRPr lang="en-GB"/>
        </a:p>
      </dgm:t>
    </dgm:pt>
    <dgm:pt modelId="{AC6C7C06-8719-4204-97C9-65503DC230B4}" type="sibTrans" cxnId="{5D9FFF3C-50BB-45F3-851D-C3C28D318646}">
      <dgm:prSet/>
      <dgm:spPr/>
      <dgm:t>
        <a:bodyPr/>
        <a:lstStyle/>
        <a:p>
          <a:endParaRPr lang="en-GB"/>
        </a:p>
      </dgm:t>
    </dgm:pt>
    <dgm:pt modelId="{ACD465FE-7A89-4AAE-A19C-AFC42DBF78AF}">
      <dgm:prSet phldrT="[Text]" custT="1"/>
      <dgm:spPr/>
      <dgm:t>
        <a:bodyPr/>
        <a:lstStyle/>
        <a:p>
          <a:r>
            <a:rPr lang="en-GB" sz="1800" dirty="0" smtClean="0"/>
            <a:t>Vendor</a:t>
          </a:r>
          <a:endParaRPr lang="en-GB" sz="1800" dirty="0"/>
        </a:p>
      </dgm:t>
    </dgm:pt>
    <dgm:pt modelId="{B4B37D99-4163-4196-A7DC-5B48C23C5CA3}" type="parTrans" cxnId="{7FF6A735-8FAB-44A8-A78E-D28BB017DEEA}">
      <dgm:prSet/>
      <dgm:spPr/>
      <dgm:t>
        <a:bodyPr/>
        <a:lstStyle/>
        <a:p>
          <a:endParaRPr lang="en-GB"/>
        </a:p>
      </dgm:t>
    </dgm:pt>
    <dgm:pt modelId="{809A6359-FF0C-4FB4-8206-D0D03B6F60C9}" type="sibTrans" cxnId="{7FF6A735-8FAB-44A8-A78E-D28BB017DEEA}">
      <dgm:prSet/>
      <dgm:spPr/>
      <dgm:t>
        <a:bodyPr/>
        <a:lstStyle/>
        <a:p>
          <a:endParaRPr lang="en-GB" dirty="0"/>
        </a:p>
      </dgm:t>
    </dgm:pt>
    <dgm:pt modelId="{3D690DA7-97CA-4F69-8643-5D8C1255252F}">
      <dgm:prSet custT="1"/>
      <dgm:spPr/>
      <dgm:t>
        <a:bodyPr/>
        <a:lstStyle/>
        <a:p>
          <a:r>
            <a:rPr lang="en-GB" sz="1800" dirty="0" smtClean="0"/>
            <a:t>Public</a:t>
          </a:r>
          <a:endParaRPr lang="en-GB" sz="1800" dirty="0"/>
        </a:p>
      </dgm:t>
    </dgm:pt>
    <dgm:pt modelId="{56E64DED-9A5D-48C7-8C41-560C13604A6B}" type="parTrans" cxnId="{E5401311-E0DB-46D2-9A25-5BF064C93D79}">
      <dgm:prSet/>
      <dgm:spPr/>
      <dgm:t>
        <a:bodyPr/>
        <a:lstStyle/>
        <a:p>
          <a:endParaRPr lang="en-GB"/>
        </a:p>
      </dgm:t>
    </dgm:pt>
    <dgm:pt modelId="{EE63DEFD-FCB9-4640-ADC8-1BC70E572B03}" type="sibTrans" cxnId="{E5401311-E0DB-46D2-9A25-5BF064C93D79}">
      <dgm:prSet/>
      <dgm:spPr/>
      <dgm:t>
        <a:bodyPr/>
        <a:lstStyle/>
        <a:p>
          <a:endParaRPr lang="en-GB"/>
        </a:p>
      </dgm:t>
    </dgm:pt>
    <dgm:pt modelId="{AC2BA0BC-2976-4451-BE80-858B9D76C86A}" type="pres">
      <dgm:prSet presAssocID="{2DBF5B5F-75DF-4479-B0D2-EBF81416BF10}" presName="Name0" presStyleCnt="0">
        <dgm:presLayoutVars>
          <dgm:dir/>
          <dgm:resizeHandles val="exact"/>
        </dgm:presLayoutVars>
      </dgm:prSet>
      <dgm:spPr/>
    </dgm:pt>
    <dgm:pt modelId="{18A07517-A2AC-48F9-8A20-6B820E242088}" type="pres">
      <dgm:prSet presAssocID="{439A875C-3E72-4404-92AD-B09A123FDDC5}" presName="node" presStyleLbl="node1" presStyleIdx="0" presStyleCnt="3" custLinFactNeighborX="3446" custLinFactNeighborY="2535">
        <dgm:presLayoutVars>
          <dgm:bulletEnabled val="1"/>
        </dgm:presLayoutVars>
      </dgm:prSet>
      <dgm:spPr/>
      <dgm:t>
        <a:bodyPr/>
        <a:lstStyle/>
        <a:p>
          <a:endParaRPr lang="en-GB"/>
        </a:p>
      </dgm:t>
    </dgm:pt>
    <dgm:pt modelId="{710A69FB-7554-4738-AC2A-AAF19FEF27D2}" type="pres">
      <dgm:prSet presAssocID="{AC6C7C06-8719-4204-97C9-65503DC230B4}" presName="sibTrans" presStyleLbl="sibTrans2D1" presStyleIdx="0" presStyleCnt="2"/>
      <dgm:spPr/>
      <dgm:t>
        <a:bodyPr/>
        <a:lstStyle/>
        <a:p>
          <a:endParaRPr lang="en-GB"/>
        </a:p>
      </dgm:t>
    </dgm:pt>
    <dgm:pt modelId="{D21C296F-D110-4221-B780-3CC1F0EA0DAC}" type="pres">
      <dgm:prSet presAssocID="{AC6C7C06-8719-4204-97C9-65503DC230B4}" presName="connectorText" presStyleLbl="sibTrans2D1" presStyleIdx="0" presStyleCnt="2"/>
      <dgm:spPr/>
      <dgm:t>
        <a:bodyPr/>
        <a:lstStyle/>
        <a:p>
          <a:endParaRPr lang="en-GB"/>
        </a:p>
      </dgm:t>
    </dgm:pt>
    <dgm:pt modelId="{459DD8F1-51EE-40E6-BA80-F4F1C55C68C9}" type="pres">
      <dgm:prSet presAssocID="{ACD465FE-7A89-4AAE-A19C-AFC42DBF78AF}" presName="node" presStyleLbl="node1" presStyleIdx="1" presStyleCnt="3" custLinFactNeighborY="2535">
        <dgm:presLayoutVars>
          <dgm:bulletEnabled val="1"/>
        </dgm:presLayoutVars>
      </dgm:prSet>
      <dgm:spPr/>
      <dgm:t>
        <a:bodyPr/>
        <a:lstStyle/>
        <a:p>
          <a:endParaRPr lang="en-GB"/>
        </a:p>
      </dgm:t>
    </dgm:pt>
    <dgm:pt modelId="{9E0401DB-C1A8-4B59-B3E1-DDD0DBD7E47C}" type="pres">
      <dgm:prSet presAssocID="{809A6359-FF0C-4FB4-8206-D0D03B6F60C9}" presName="sibTrans" presStyleLbl="sibTrans2D1" presStyleIdx="1" presStyleCnt="2"/>
      <dgm:spPr/>
      <dgm:t>
        <a:bodyPr/>
        <a:lstStyle/>
        <a:p>
          <a:endParaRPr lang="en-GB"/>
        </a:p>
      </dgm:t>
    </dgm:pt>
    <dgm:pt modelId="{56876950-8CB1-4404-AC64-8667561003A6}" type="pres">
      <dgm:prSet presAssocID="{809A6359-FF0C-4FB4-8206-D0D03B6F60C9}" presName="connectorText" presStyleLbl="sibTrans2D1" presStyleIdx="1" presStyleCnt="2"/>
      <dgm:spPr/>
      <dgm:t>
        <a:bodyPr/>
        <a:lstStyle/>
        <a:p>
          <a:endParaRPr lang="en-GB"/>
        </a:p>
      </dgm:t>
    </dgm:pt>
    <dgm:pt modelId="{1A33BDA7-F561-4395-99C8-1F6E6163FCB8}" type="pres">
      <dgm:prSet presAssocID="{3D690DA7-97CA-4F69-8643-5D8C1255252F}" presName="node" presStyleLbl="node1" presStyleIdx="2" presStyleCnt="3">
        <dgm:presLayoutVars>
          <dgm:bulletEnabled val="1"/>
        </dgm:presLayoutVars>
      </dgm:prSet>
      <dgm:spPr/>
      <dgm:t>
        <a:bodyPr/>
        <a:lstStyle/>
        <a:p>
          <a:endParaRPr lang="en-GB"/>
        </a:p>
      </dgm:t>
    </dgm:pt>
  </dgm:ptLst>
  <dgm:cxnLst>
    <dgm:cxn modelId="{39294C67-634F-4898-A1DE-81A31DFFF720}" type="presOf" srcId="{AC6C7C06-8719-4204-97C9-65503DC230B4}" destId="{710A69FB-7554-4738-AC2A-AAF19FEF27D2}" srcOrd="0" destOrd="0" presId="urn:microsoft.com/office/officeart/2005/8/layout/process1"/>
    <dgm:cxn modelId="{A8E35937-ED09-4741-B038-FCAA7C39561B}" type="presOf" srcId="{ACD465FE-7A89-4AAE-A19C-AFC42DBF78AF}" destId="{459DD8F1-51EE-40E6-BA80-F4F1C55C68C9}" srcOrd="0" destOrd="0" presId="urn:microsoft.com/office/officeart/2005/8/layout/process1"/>
    <dgm:cxn modelId="{9D1725B9-AA2F-4E74-BFA7-AD51AF3EBB3C}" type="presOf" srcId="{AC6C7C06-8719-4204-97C9-65503DC230B4}" destId="{D21C296F-D110-4221-B780-3CC1F0EA0DAC}" srcOrd="1" destOrd="0" presId="urn:microsoft.com/office/officeart/2005/8/layout/process1"/>
    <dgm:cxn modelId="{7333DA68-9937-41F6-BD22-708501BCDA04}" type="presOf" srcId="{809A6359-FF0C-4FB4-8206-D0D03B6F60C9}" destId="{56876950-8CB1-4404-AC64-8667561003A6}" srcOrd="1" destOrd="0" presId="urn:microsoft.com/office/officeart/2005/8/layout/process1"/>
    <dgm:cxn modelId="{5D9FFF3C-50BB-45F3-851D-C3C28D318646}" srcId="{2DBF5B5F-75DF-4479-B0D2-EBF81416BF10}" destId="{439A875C-3E72-4404-92AD-B09A123FDDC5}" srcOrd="0" destOrd="0" parTransId="{5DB18EBE-CB75-4939-87F2-03082B3BF173}" sibTransId="{AC6C7C06-8719-4204-97C9-65503DC230B4}"/>
    <dgm:cxn modelId="{E5401311-E0DB-46D2-9A25-5BF064C93D79}" srcId="{2DBF5B5F-75DF-4479-B0D2-EBF81416BF10}" destId="{3D690DA7-97CA-4F69-8643-5D8C1255252F}" srcOrd="2" destOrd="0" parTransId="{56E64DED-9A5D-48C7-8C41-560C13604A6B}" sibTransId="{EE63DEFD-FCB9-4640-ADC8-1BC70E572B03}"/>
    <dgm:cxn modelId="{5FC49653-EF71-4D1E-B0D3-E5F9B6361EFB}" type="presOf" srcId="{809A6359-FF0C-4FB4-8206-D0D03B6F60C9}" destId="{9E0401DB-C1A8-4B59-B3E1-DDD0DBD7E47C}" srcOrd="0" destOrd="0" presId="urn:microsoft.com/office/officeart/2005/8/layout/process1"/>
    <dgm:cxn modelId="{D2171D18-086B-44A3-A999-A263ED36C9E6}" type="presOf" srcId="{3D690DA7-97CA-4F69-8643-5D8C1255252F}" destId="{1A33BDA7-F561-4395-99C8-1F6E6163FCB8}" srcOrd="0" destOrd="0" presId="urn:microsoft.com/office/officeart/2005/8/layout/process1"/>
    <dgm:cxn modelId="{7696FC42-84D0-4DDC-B1C4-5130969D7C04}" type="presOf" srcId="{2DBF5B5F-75DF-4479-B0D2-EBF81416BF10}" destId="{AC2BA0BC-2976-4451-BE80-858B9D76C86A}" srcOrd="0" destOrd="0" presId="urn:microsoft.com/office/officeart/2005/8/layout/process1"/>
    <dgm:cxn modelId="{7FF6A735-8FAB-44A8-A78E-D28BB017DEEA}" srcId="{2DBF5B5F-75DF-4479-B0D2-EBF81416BF10}" destId="{ACD465FE-7A89-4AAE-A19C-AFC42DBF78AF}" srcOrd="1" destOrd="0" parTransId="{B4B37D99-4163-4196-A7DC-5B48C23C5CA3}" sibTransId="{809A6359-FF0C-4FB4-8206-D0D03B6F60C9}"/>
    <dgm:cxn modelId="{0976E7A7-1865-43B6-839B-51D4626FDD74}" type="presOf" srcId="{439A875C-3E72-4404-92AD-B09A123FDDC5}" destId="{18A07517-A2AC-48F9-8A20-6B820E242088}" srcOrd="0" destOrd="0" presId="urn:microsoft.com/office/officeart/2005/8/layout/process1"/>
    <dgm:cxn modelId="{90A627BE-4F43-460C-8A3D-69D88A7A7633}" type="presParOf" srcId="{AC2BA0BC-2976-4451-BE80-858B9D76C86A}" destId="{18A07517-A2AC-48F9-8A20-6B820E242088}" srcOrd="0" destOrd="0" presId="urn:microsoft.com/office/officeart/2005/8/layout/process1"/>
    <dgm:cxn modelId="{65B52194-EF20-410B-83F1-CD68067D68E6}" type="presParOf" srcId="{AC2BA0BC-2976-4451-BE80-858B9D76C86A}" destId="{710A69FB-7554-4738-AC2A-AAF19FEF27D2}" srcOrd="1" destOrd="0" presId="urn:microsoft.com/office/officeart/2005/8/layout/process1"/>
    <dgm:cxn modelId="{04E68894-75EA-4D13-8FFD-4C822382573A}" type="presParOf" srcId="{710A69FB-7554-4738-AC2A-AAF19FEF27D2}" destId="{D21C296F-D110-4221-B780-3CC1F0EA0DAC}" srcOrd="0" destOrd="0" presId="urn:microsoft.com/office/officeart/2005/8/layout/process1"/>
    <dgm:cxn modelId="{751909C5-EB1F-46F1-B5E1-E3B5F1CC1B00}" type="presParOf" srcId="{AC2BA0BC-2976-4451-BE80-858B9D76C86A}" destId="{459DD8F1-51EE-40E6-BA80-F4F1C55C68C9}" srcOrd="2" destOrd="0" presId="urn:microsoft.com/office/officeart/2005/8/layout/process1"/>
    <dgm:cxn modelId="{3D4F63B3-DC54-44F9-BF8E-1143212F8069}" type="presParOf" srcId="{AC2BA0BC-2976-4451-BE80-858B9D76C86A}" destId="{9E0401DB-C1A8-4B59-B3E1-DDD0DBD7E47C}" srcOrd="3" destOrd="0" presId="urn:microsoft.com/office/officeart/2005/8/layout/process1"/>
    <dgm:cxn modelId="{45E78375-64A1-4449-B54E-3DC0D56B0160}" type="presParOf" srcId="{9E0401DB-C1A8-4B59-B3E1-DDD0DBD7E47C}" destId="{56876950-8CB1-4404-AC64-8667561003A6}" srcOrd="0" destOrd="0" presId="urn:microsoft.com/office/officeart/2005/8/layout/process1"/>
    <dgm:cxn modelId="{3C6B4AD9-5D5E-4A66-B1D4-2A8B6856F679}" type="presParOf" srcId="{AC2BA0BC-2976-4451-BE80-858B9D76C86A}" destId="{1A33BDA7-F561-4395-99C8-1F6E6163FCB8}"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BF5B5F-75DF-4479-B0D2-EBF81416BF10}" type="doc">
      <dgm:prSet loTypeId="urn:microsoft.com/office/officeart/2005/8/layout/process1" loCatId="process" qsTypeId="urn:microsoft.com/office/officeart/2005/8/quickstyle/simple1" qsCatId="simple" csTypeId="urn:microsoft.com/office/officeart/2005/8/colors/colorful1" csCatId="colorful" phldr="1"/>
      <dgm:spPr/>
    </dgm:pt>
    <dgm:pt modelId="{439A875C-3E72-4404-92AD-B09A123FDDC5}">
      <dgm:prSet phldrT="[Text]"/>
      <dgm:spPr/>
      <dgm:t>
        <a:bodyPr/>
        <a:lstStyle/>
        <a:p>
          <a:r>
            <a:rPr lang="en-GB" dirty="0" smtClean="0"/>
            <a:t>Discovery</a:t>
          </a:r>
          <a:endParaRPr lang="en-GB" dirty="0"/>
        </a:p>
      </dgm:t>
    </dgm:pt>
    <dgm:pt modelId="{5DB18EBE-CB75-4939-87F2-03082B3BF173}" type="parTrans" cxnId="{5D9FFF3C-50BB-45F3-851D-C3C28D318646}">
      <dgm:prSet/>
      <dgm:spPr/>
      <dgm:t>
        <a:bodyPr/>
        <a:lstStyle/>
        <a:p>
          <a:endParaRPr lang="en-GB"/>
        </a:p>
      </dgm:t>
    </dgm:pt>
    <dgm:pt modelId="{AC6C7C06-8719-4204-97C9-65503DC230B4}" type="sibTrans" cxnId="{5D9FFF3C-50BB-45F3-851D-C3C28D318646}">
      <dgm:prSet/>
      <dgm:spPr/>
      <dgm:t>
        <a:bodyPr/>
        <a:lstStyle/>
        <a:p>
          <a:endParaRPr lang="en-GB"/>
        </a:p>
      </dgm:t>
    </dgm:pt>
    <dgm:pt modelId="{ACD465FE-7A89-4AAE-A19C-AFC42DBF78AF}">
      <dgm:prSet phldrT="[Text]"/>
      <dgm:spPr/>
      <dgm:t>
        <a:bodyPr/>
        <a:lstStyle/>
        <a:p>
          <a:r>
            <a:rPr lang="en-GB" dirty="0" smtClean="0"/>
            <a:t>Coordinator</a:t>
          </a:r>
          <a:endParaRPr lang="en-GB" dirty="0"/>
        </a:p>
      </dgm:t>
    </dgm:pt>
    <dgm:pt modelId="{B4B37D99-4163-4196-A7DC-5B48C23C5CA3}" type="parTrans" cxnId="{7FF6A735-8FAB-44A8-A78E-D28BB017DEEA}">
      <dgm:prSet/>
      <dgm:spPr/>
      <dgm:t>
        <a:bodyPr/>
        <a:lstStyle/>
        <a:p>
          <a:endParaRPr lang="en-GB"/>
        </a:p>
      </dgm:t>
    </dgm:pt>
    <dgm:pt modelId="{809A6359-FF0C-4FB4-8206-D0D03B6F60C9}" type="sibTrans" cxnId="{7FF6A735-8FAB-44A8-A78E-D28BB017DEEA}">
      <dgm:prSet/>
      <dgm:spPr/>
      <dgm:t>
        <a:bodyPr/>
        <a:lstStyle/>
        <a:p>
          <a:endParaRPr lang="en-GB"/>
        </a:p>
      </dgm:t>
    </dgm:pt>
    <dgm:pt modelId="{3D690DA7-97CA-4F69-8643-5D8C1255252F}">
      <dgm:prSet/>
      <dgm:spPr/>
      <dgm:t>
        <a:bodyPr/>
        <a:lstStyle/>
        <a:p>
          <a:r>
            <a:rPr lang="en-GB" dirty="0" smtClean="0"/>
            <a:t>Vendor</a:t>
          </a:r>
          <a:endParaRPr lang="en-GB" dirty="0"/>
        </a:p>
      </dgm:t>
    </dgm:pt>
    <dgm:pt modelId="{56E64DED-9A5D-48C7-8C41-560C13604A6B}" type="parTrans" cxnId="{E5401311-E0DB-46D2-9A25-5BF064C93D79}">
      <dgm:prSet/>
      <dgm:spPr/>
      <dgm:t>
        <a:bodyPr/>
        <a:lstStyle/>
        <a:p>
          <a:endParaRPr lang="en-GB"/>
        </a:p>
      </dgm:t>
    </dgm:pt>
    <dgm:pt modelId="{EE63DEFD-FCB9-4640-ADC8-1BC70E572B03}" type="sibTrans" cxnId="{E5401311-E0DB-46D2-9A25-5BF064C93D79}">
      <dgm:prSet/>
      <dgm:spPr/>
      <dgm:t>
        <a:bodyPr/>
        <a:lstStyle/>
        <a:p>
          <a:endParaRPr lang="en-GB"/>
        </a:p>
      </dgm:t>
    </dgm:pt>
    <dgm:pt modelId="{7563F75A-92EE-4859-9C71-2AA5119B8ED0}">
      <dgm:prSet/>
      <dgm:spPr/>
      <dgm:t>
        <a:bodyPr/>
        <a:lstStyle/>
        <a:p>
          <a:r>
            <a:rPr lang="en-GB" dirty="0" smtClean="0"/>
            <a:t>Public</a:t>
          </a:r>
          <a:endParaRPr lang="en-GB" dirty="0"/>
        </a:p>
      </dgm:t>
    </dgm:pt>
    <dgm:pt modelId="{44A95526-FB8E-470D-9A2A-EBC7C98ADC2B}" type="parTrans" cxnId="{AABC693A-CEC5-4BD7-B1E7-BF6D7BC522E0}">
      <dgm:prSet/>
      <dgm:spPr/>
      <dgm:t>
        <a:bodyPr/>
        <a:lstStyle/>
        <a:p>
          <a:endParaRPr lang="en-GB"/>
        </a:p>
      </dgm:t>
    </dgm:pt>
    <dgm:pt modelId="{F61F4F26-F478-4A55-8F2E-F4ACF0C345F8}" type="sibTrans" cxnId="{AABC693A-CEC5-4BD7-B1E7-BF6D7BC522E0}">
      <dgm:prSet/>
      <dgm:spPr/>
      <dgm:t>
        <a:bodyPr/>
        <a:lstStyle/>
        <a:p>
          <a:endParaRPr lang="en-GB"/>
        </a:p>
      </dgm:t>
    </dgm:pt>
    <dgm:pt modelId="{AC2BA0BC-2976-4451-BE80-858B9D76C86A}" type="pres">
      <dgm:prSet presAssocID="{2DBF5B5F-75DF-4479-B0D2-EBF81416BF10}" presName="Name0" presStyleCnt="0">
        <dgm:presLayoutVars>
          <dgm:dir/>
          <dgm:resizeHandles val="exact"/>
        </dgm:presLayoutVars>
      </dgm:prSet>
      <dgm:spPr/>
    </dgm:pt>
    <dgm:pt modelId="{18A07517-A2AC-48F9-8A20-6B820E242088}" type="pres">
      <dgm:prSet presAssocID="{439A875C-3E72-4404-92AD-B09A123FDDC5}" presName="node" presStyleLbl="node1" presStyleIdx="0" presStyleCnt="4" custLinFactNeighborX="3446" custLinFactNeighborY="2535">
        <dgm:presLayoutVars>
          <dgm:bulletEnabled val="1"/>
        </dgm:presLayoutVars>
      </dgm:prSet>
      <dgm:spPr/>
      <dgm:t>
        <a:bodyPr/>
        <a:lstStyle/>
        <a:p>
          <a:endParaRPr lang="en-GB"/>
        </a:p>
      </dgm:t>
    </dgm:pt>
    <dgm:pt modelId="{710A69FB-7554-4738-AC2A-AAF19FEF27D2}" type="pres">
      <dgm:prSet presAssocID="{AC6C7C06-8719-4204-97C9-65503DC230B4}" presName="sibTrans" presStyleLbl="sibTrans2D1" presStyleIdx="0" presStyleCnt="3"/>
      <dgm:spPr/>
      <dgm:t>
        <a:bodyPr/>
        <a:lstStyle/>
        <a:p>
          <a:endParaRPr lang="en-GB"/>
        </a:p>
      </dgm:t>
    </dgm:pt>
    <dgm:pt modelId="{D21C296F-D110-4221-B780-3CC1F0EA0DAC}" type="pres">
      <dgm:prSet presAssocID="{AC6C7C06-8719-4204-97C9-65503DC230B4}" presName="connectorText" presStyleLbl="sibTrans2D1" presStyleIdx="0" presStyleCnt="3"/>
      <dgm:spPr/>
      <dgm:t>
        <a:bodyPr/>
        <a:lstStyle/>
        <a:p>
          <a:endParaRPr lang="en-GB"/>
        </a:p>
      </dgm:t>
    </dgm:pt>
    <dgm:pt modelId="{459DD8F1-51EE-40E6-BA80-F4F1C55C68C9}" type="pres">
      <dgm:prSet presAssocID="{ACD465FE-7A89-4AAE-A19C-AFC42DBF78AF}" presName="node" presStyleLbl="node1" presStyleIdx="1" presStyleCnt="4" custLinFactNeighborY="2535">
        <dgm:presLayoutVars>
          <dgm:bulletEnabled val="1"/>
        </dgm:presLayoutVars>
      </dgm:prSet>
      <dgm:spPr/>
      <dgm:t>
        <a:bodyPr/>
        <a:lstStyle/>
        <a:p>
          <a:endParaRPr lang="en-GB"/>
        </a:p>
      </dgm:t>
    </dgm:pt>
    <dgm:pt modelId="{9E0401DB-C1A8-4B59-B3E1-DDD0DBD7E47C}" type="pres">
      <dgm:prSet presAssocID="{809A6359-FF0C-4FB4-8206-D0D03B6F60C9}" presName="sibTrans" presStyleLbl="sibTrans2D1" presStyleIdx="1" presStyleCnt="3"/>
      <dgm:spPr/>
      <dgm:t>
        <a:bodyPr/>
        <a:lstStyle/>
        <a:p>
          <a:endParaRPr lang="en-GB"/>
        </a:p>
      </dgm:t>
    </dgm:pt>
    <dgm:pt modelId="{56876950-8CB1-4404-AC64-8667561003A6}" type="pres">
      <dgm:prSet presAssocID="{809A6359-FF0C-4FB4-8206-D0D03B6F60C9}" presName="connectorText" presStyleLbl="sibTrans2D1" presStyleIdx="1" presStyleCnt="3"/>
      <dgm:spPr/>
      <dgm:t>
        <a:bodyPr/>
        <a:lstStyle/>
        <a:p>
          <a:endParaRPr lang="en-GB"/>
        </a:p>
      </dgm:t>
    </dgm:pt>
    <dgm:pt modelId="{1A33BDA7-F561-4395-99C8-1F6E6163FCB8}" type="pres">
      <dgm:prSet presAssocID="{3D690DA7-97CA-4F69-8643-5D8C1255252F}" presName="node" presStyleLbl="node1" presStyleIdx="2" presStyleCnt="4">
        <dgm:presLayoutVars>
          <dgm:bulletEnabled val="1"/>
        </dgm:presLayoutVars>
      </dgm:prSet>
      <dgm:spPr/>
      <dgm:t>
        <a:bodyPr/>
        <a:lstStyle/>
        <a:p>
          <a:endParaRPr lang="en-GB"/>
        </a:p>
      </dgm:t>
    </dgm:pt>
    <dgm:pt modelId="{B067F6E1-BD65-40CC-82DE-5DF0468260C1}" type="pres">
      <dgm:prSet presAssocID="{EE63DEFD-FCB9-4640-ADC8-1BC70E572B03}" presName="sibTrans" presStyleLbl="sibTrans2D1" presStyleIdx="2" presStyleCnt="3"/>
      <dgm:spPr/>
      <dgm:t>
        <a:bodyPr/>
        <a:lstStyle/>
        <a:p>
          <a:endParaRPr lang="en-GB"/>
        </a:p>
      </dgm:t>
    </dgm:pt>
    <dgm:pt modelId="{34A1F161-4F7E-4892-B553-97AFE72E4C90}" type="pres">
      <dgm:prSet presAssocID="{EE63DEFD-FCB9-4640-ADC8-1BC70E572B03}" presName="connectorText" presStyleLbl="sibTrans2D1" presStyleIdx="2" presStyleCnt="3"/>
      <dgm:spPr/>
      <dgm:t>
        <a:bodyPr/>
        <a:lstStyle/>
        <a:p>
          <a:endParaRPr lang="en-GB"/>
        </a:p>
      </dgm:t>
    </dgm:pt>
    <dgm:pt modelId="{74227631-0A23-4E38-9B72-301B92F89BC6}" type="pres">
      <dgm:prSet presAssocID="{7563F75A-92EE-4859-9C71-2AA5119B8ED0}" presName="node" presStyleLbl="node1" presStyleIdx="3" presStyleCnt="4">
        <dgm:presLayoutVars>
          <dgm:bulletEnabled val="1"/>
        </dgm:presLayoutVars>
      </dgm:prSet>
      <dgm:spPr/>
      <dgm:t>
        <a:bodyPr/>
        <a:lstStyle/>
        <a:p>
          <a:endParaRPr lang="en-GB"/>
        </a:p>
      </dgm:t>
    </dgm:pt>
  </dgm:ptLst>
  <dgm:cxnLst>
    <dgm:cxn modelId="{5D9FFF3C-50BB-45F3-851D-C3C28D318646}" srcId="{2DBF5B5F-75DF-4479-B0D2-EBF81416BF10}" destId="{439A875C-3E72-4404-92AD-B09A123FDDC5}" srcOrd="0" destOrd="0" parTransId="{5DB18EBE-CB75-4939-87F2-03082B3BF173}" sibTransId="{AC6C7C06-8719-4204-97C9-65503DC230B4}"/>
    <dgm:cxn modelId="{453A3F99-517E-48DC-9969-A561F08B0AC7}" type="presOf" srcId="{EE63DEFD-FCB9-4640-ADC8-1BC70E572B03}" destId="{34A1F161-4F7E-4892-B553-97AFE72E4C90}" srcOrd="1" destOrd="0" presId="urn:microsoft.com/office/officeart/2005/8/layout/process1"/>
    <dgm:cxn modelId="{05ED606D-EE88-426E-BBAB-E0356A3E7EF7}" type="presOf" srcId="{2DBF5B5F-75DF-4479-B0D2-EBF81416BF10}" destId="{AC2BA0BC-2976-4451-BE80-858B9D76C86A}" srcOrd="0" destOrd="0" presId="urn:microsoft.com/office/officeart/2005/8/layout/process1"/>
    <dgm:cxn modelId="{AABC693A-CEC5-4BD7-B1E7-BF6D7BC522E0}" srcId="{2DBF5B5F-75DF-4479-B0D2-EBF81416BF10}" destId="{7563F75A-92EE-4859-9C71-2AA5119B8ED0}" srcOrd="3" destOrd="0" parTransId="{44A95526-FB8E-470D-9A2A-EBC7C98ADC2B}" sibTransId="{F61F4F26-F478-4A55-8F2E-F4ACF0C345F8}"/>
    <dgm:cxn modelId="{3B6D4799-8DC3-4157-9CF1-44D5B071B710}" type="presOf" srcId="{809A6359-FF0C-4FB4-8206-D0D03B6F60C9}" destId="{9E0401DB-C1A8-4B59-B3E1-DDD0DBD7E47C}" srcOrd="0" destOrd="0" presId="urn:microsoft.com/office/officeart/2005/8/layout/process1"/>
    <dgm:cxn modelId="{E1E41380-57D1-4441-9D67-1E6E474D562C}" type="presOf" srcId="{3D690DA7-97CA-4F69-8643-5D8C1255252F}" destId="{1A33BDA7-F561-4395-99C8-1F6E6163FCB8}" srcOrd="0" destOrd="0" presId="urn:microsoft.com/office/officeart/2005/8/layout/process1"/>
    <dgm:cxn modelId="{8963C82F-2820-4489-9613-F78432703BFC}" type="presOf" srcId="{809A6359-FF0C-4FB4-8206-D0D03B6F60C9}" destId="{56876950-8CB1-4404-AC64-8667561003A6}" srcOrd="1" destOrd="0" presId="urn:microsoft.com/office/officeart/2005/8/layout/process1"/>
    <dgm:cxn modelId="{36E7E5A3-13C6-400C-B234-A6D0D4500177}" type="presOf" srcId="{439A875C-3E72-4404-92AD-B09A123FDDC5}" destId="{18A07517-A2AC-48F9-8A20-6B820E242088}" srcOrd="0" destOrd="0" presId="urn:microsoft.com/office/officeart/2005/8/layout/process1"/>
    <dgm:cxn modelId="{495D4B2E-E325-4BF8-B175-1CC21D6309A2}" type="presOf" srcId="{7563F75A-92EE-4859-9C71-2AA5119B8ED0}" destId="{74227631-0A23-4E38-9B72-301B92F89BC6}" srcOrd="0" destOrd="0" presId="urn:microsoft.com/office/officeart/2005/8/layout/process1"/>
    <dgm:cxn modelId="{BB06DBB1-DBBB-4F56-9AF2-2B60E682734E}" type="presOf" srcId="{AC6C7C06-8719-4204-97C9-65503DC230B4}" destId="{D21C296F-D110-4221-B780-3CC1F0EA0DAC}" srcOrd="1" destOrd="0" presId="urn:microsoft.com/office/officeart/2005/8/layout/process1"/>
    <dgm:cxn modelId="{7FF6A735-8FAB-44A8-A78E-D28BB017DEEA}" srcId="{2DBF5B5F-75DF-4479-B0D2-EBF81416BF10}" destId="{ACD465FE-7A89-4AAE-A19C-AFC42DBF78AF}" srcOrd="1" destOrd="0" parTransId="{B4B37D99-4163-4196-A7DC-5B48C23C5CA3}" sibTransId="{809A6359-FF0C-4FB4-8206-D0D03B6F60C9}"/>
    <dgm:cxn modelId="{50DC66FF-51EC-45D0-96E1-C5815274A879}" type="presOf" srcId="{ACD465FE-7A89-4AAE-A19C-AFC42DBF78AF}" destId="{459DD8F1-51EE-40E6-BA80-F4F1C55C68C9}" srcOrd="0" destOrd="0" presId="urn:microsoft.com/office/officeart/2005/8/layout/process1"/>
    <dgm:cxn modelId="{F39943A6-ACB0-4BEA-B609-51C2CE31EC76}" type="presOf" srcId="{EE63DEFD-FCB9-4640-ADC8-1BC70E572B03}" destId="{B067F6E1-BD65-40CC-82DE-5DF0468260C1}" srcOrd="0" destOrd="0" presId="urn:microsoft.com/office/officeart/2005/8/layout/process1"/>
    <dgm:cxn modelId="{EAB6A9E3-94E8-4719-85D0-6D256CA8CC8B}" type="presOf" srcId="{AC6C7C06-8719-4204-97C9-65503DC230B4}" destId="{710A69FB-7554-4738-AC2A-AAF19FEF27D2}" srcOrd="0" destOrd="0" presId="urn:microsoft.com/office/officeart/2005/8/layout/process1"/>
    <dgm:cxn modelId="{E5401311-E0DB-46D2-9A25-5BF064C93D79}" srcId="{2DBF5B5F-75DF-4479-B0D2-EBF81416BF10}" destId="{3D690DA7-97CA-4F69-8643-5D8C1255252F}" srcOrd="2" destOrd="0" parTransId="{56E64DED-9A5D-48C7-8C41-560C13604A6B}" sibTransId="{EE63DEFD-FCB9-4640-ADC8-1BC70E572B03}"/>
    <dgm:cxn modelId="{A0DD2DA0-D60F-4B0B-978D-9ABB412AED9D}" type="presParOf" srcId="{AC2BA0BC-2976-4451-BE80-858B9D76C86A}" destId="{18A07517-A2AC-48F9-8A20-6B820E242088}" srcOrd="0" destOrd="0" presId="urn:microsoft.com/office/officeart/2005/8/layout/process1"/>
    <dgm:cxn modelId="{9838365A-BF87-4229-88A3-C8311000C539}" type="presParOf" srcId="{AC2BA0BC-2976-4451-BE80-858B9D76C86A}" destId="{710A69FB-7554-4738-AC2A-AAF19FEF27D2}" srcOrd="1" destOrd="0" presId="urn:microsoft.com/office/officeart/2005/8/layout/process1"/>
    <dgm:cxn modelId="{7B2BA489-92FA-4079-A9C0-9ECE5991F9CF}" type="presParOf" srcId="{710A69FB-7554-4738-AC2A-AAF19FEF27D2}" destId="{D21C296F-D110-4221-B780-3CC1F0EA0DAC}" srcOrd="0" destOrd="0" presId="urn:microsoft.com/office/officeart/2005/8/layout/process1"/>
    <dgm:cxn modelId="{B132B1AC-D0A3-4E94-B6E4-A85ED5EF5CBC}" type="presParOf" srcId="{AC2BA0BC-2976-4451-BE80-858B9D76C86A}" destId="{459DD8F1-51EE-40E6-BA80-F4F1C55C68C9}" srcOrd="2" destOrd="0" presId="urn:microsoft.com/office/officeart/2005/8/layout/process1"/>
    <dgm:cxn modelId="{B13C52D2-DCA3-433F-A367-8EDD6DF427BD}" type="presParOf" srcId="{AC2BA0BC-2976-4451-BE80-858B9D76C86A}" destId="{9E0401DB-C1A8-4B59-B3E1-DDD0DBD7E47C}" srcOrd="3" destOrd="0" presId="urn:microsoft.com/office/officeart/2005/8/layout/process1"/>
    <dgm:cxn modelId="{F6E92E11-E8E6-4B5E-9CBE-0EE4619CCF2E}" type="presParOf" srcId="{9E0401DB-C1A8-4B59-B3E1-DDD0DBD7E47C}" destId="{56876950-8CB1-4404-AC64-8667561003A6}" srcOrd="0" destOrd="0" presId="urn:microsoft.com/office/officeart/2005/8/layout/process1"/>
    <dgm:cxn modelId="{D7C8C8D9-2998-4F37-8E8F-BA46F0C52CC2}" type="presParOf" srcId="{AC2BA0BC-2976-4451-BE80-858B9D76C86A}" destId="{1A33BDA7-F561-4395-99C8-1F6E6163FCB8}" srcOrd="4" destOrd="0" presId="urn:microsoft.com/office/officeart/2005/8/layout/process1"/>
    <dgm:cxn modelId="{21B83BEF-1CDD-4542-9459-2CBF3298977A}" type="presParOf" srcId="{AC2BA0BC-2976-4451-BE80-858B9D76C86A}" destId="{B067F6E1-BD65-40CC-82DE-5DF0468260C1}" srcOrd="5" destOrd="0" presId="urn:microsoft.com/office/officeart/2005/8/layout/process1"/>
    <dgm:cxn modelId="{B926FE34-027B-4207-9E4B-15E7123E73FB}" type="presParOf" srcId="{B067F6E1-BD65-40CC-82DE-5DF0468260C1}" destId="{34A1F161-4F7E-4892-B553-97AFE72E4C90}" srcOrd="0" destOrd="0" presId="urn:microsoft.com/office/officeart/2005/8/layout/process1"/>
    <dgm:cxn modelId="{2FDCF6CF-B77A-4A15-B27E-605A6636A582}" type="presParOf" srcId="{AC2BA0BC-2976-4451-BE80-858B9D76C86A}" destId="{74227631-0A23-4E38-9B72-301B92F89BC6}" srcOrd="6" destOrd="0" presId="urn:microsoft.com/office/officeart/2005/8/layout/process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7517-A2AC-48F9-8A20-6B820E242088}">
      <dsp:nvSpPr>
        <dsp:cNvPr id="0" name=""/>
        <dsp:cNvSpPr/>
      </dsp:nvSpPr>
      <dsp:spPr>
        <a:xfrm>
          <a:off x="23775" y="0"/>
          <a:ext cx="1668130" cy="56312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Discovery</a:t>
          </a:r>
          <a:endParaRPr lang="en-GB" sz="1800" kern="1200" dirty="0"/>
        </a:p>
      </dsp:txBody>
      <dsp:txXfrm>
        <a:off x="40268" y="16493"/>
        <a:ext cx="1635144" cy="530137"/>
      </dsp:txXfrm>
    </dsp:sp>
    <dsp:sp modelId="{710A69FB-7554-4738-AC2A-AAF19FEF27D2}">
      <dsp:nvSpPr>
        <dsp:cNvPr id="0" name=""/>
        <dsp:cNvSpPr/>
      </dsp:nvSpPr>
      <dsp:spPr>
        <a:xfrm>
          <a:off x="1852970" y="74713"/>
          <a:ext cx="341457" cy="413696"/>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a:off x="1852970" y="157452"/>
        <a:ext cx="239020" cy="248218"/>
      </dsp:txXfrm>
    </dsp:sp>
    <dsp:sp modelId="{459DD8F1-51EE-40E6-BA80-F4F1C55C68C9}">
      <dsp:nvSpPr>
        <dsp:cNvPr id="0" name=""/>
        <dsp:cNvSpPr/>
      </dsp:nvSpPr>
      <dsp:spPr>
        <a:xfrm>
          <a:off x="2336164" y="0"/>
          <a:ext cx="1668130" cy="56312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No reporting</a:t>
          </a:r>
          <a:endParaRPr lang="en-GB" sz="1800" kern="1200" dirty="0"/>
        </a:p>
      </dsp:txBody>
      <dsp:txXfrm>
        <a:off x="2352657" y="16493"/>
        <a:ext cx="1635144" cy="5301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7517-A2AC-48F9-8A20-6B820E242088}">
      <dsp:nvSpPr>
        <dsp:cNvPr id="0" name=""/>
        <dsp:cNvSpPr/>
      </dsp:nvSpPr>
      <dsp:spPr>
        <a:xfrm>
          <a:off x="0" y="0"/>
          <a:ext cx="1664463" cy="53387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Discovery</a:t>
          </a:r>
          <a:endParaRPr lang="en-GB" sz="1800" kern="1200" dirty="0"/>
        </a:p>
      </dsp:txBody>
      <dsp:txXfrm>
        <a:off x="15637" y="15637"/>
        <a:ext cx="1633189" cy="502599"/>
      </dsp:txXfrm>
    </dsp:sp>
    <dsp:sp modelId="{710A69FB-7554-4738-AC2A-AAF19FEF27D2}">
      <dsp:nvSpPr>
        <dsp:cNvPr id="0" name=""/>
        <dsp:cNvSpPr/>
      </dsp:nvSpPr>
      <dsp:spPr>
        <a:xfrm>
          <a:off x="1831105" y="60542"/>
          <a:ext cx="353279" cy="41278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a:off x="1831105" y="143099"/>
        <a:ext cx="247295" cy="247673"/>
      </dsp:txXfrm>
    </dsp:sp>
    <dsp:sp modelId="{459DD8F1-51EE-40E6-BA80-F4F1C55C68C9}">
      <dsp:nvSpPr>
        <dsp:cNvPr id="0" name=""/>
        <dsp:cNvSpPr/>
      </dsp:nvSpPr>
      <dsp:spPr>
        <a:xfrm>
          <a:off x="2331029" y="0"/>
          <a:ext cx="1664463" cy="53387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Public</a:t>
          </a:r>
          <a:endParaRPr lang="en-GB" sz="1800" kern="1200" dirty="0"/>
        </a:p>
      </dsp:txBody>
      <dsp:txXfrm>
        <a:off x="2346666" y="15637"/>
        <a:ext cx="1633189" cy="5025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7517-A2AC-48F9-8A20-6B820E242088}">
      <dsp:nvSpPr>
        <dsp:cNvPr id="0" name=""/>
        <dsp:cNvSpPr/>
      </dsp:nvSpPr>
      <dsp:spPr>
        <a:xfrm>
          <a:off x="19815" y="529622"/>
          <a:ext cx="1156787" cy="69407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Discovery</a:t>
          </a:r>
          <a:endParaRPr lang="en-GB" sz="1800" kern="1200" dirty="0"/>
        </a:p>
      </dsp:txBody>
      <dsp:txXfrm>
        <a:off x="40144" y="549951"/>
        <a:ext cx="1116129" cy="653414"/>
      </dsp:txXfrm>
    </dsp:sp>
    <dsp:sp modelId="{710A69FB-7554-4738-AC2A-AAF19FEF27D2}">
      <dsp:nvSpPr>
        <dsp:cNvPr id="0" name=""/>
        <dsp:cNvSpPr/>
      </dsp:nvSpPr>
      <dsp:spPr>
        <a:xfrm>
          <a:off x="1288295" y="733217"/>
          <a:ext cx="236788" cy="28688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1288295" y="790594"/>
        <a:ext cx="165752" cy="172129"/>
      </dsp:txXfrm>
    </dsp:sp>
    <dsp:sp modelId="{459DD8F1-51EE-40E6-BA80-F4F1C55C68C9}">
      <dsp:nvSpPr>
        <dsp:cNvPr id="0" name=""/>
        <dsp:cNvSpPr/>
      </dsp:nvSpPr>
      <dsp:spPr>
        <a:xfrm>
          <a:off x="1623372" y="529622"/>
          <a:ext cx="1156787" cy="69407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Vendor</a:t>
          </a:r>
          <a:endParaRPr lang="en-GB" sz="1800" kern="1200" dirty="0"/>
        </a:p>
      </dsp:txBody>
      <dsp:txXfrm>
        <a:off x="1643701" y="549951"/>
        <a:ext cx="1116129" cy="653414"/>
      </dsp:txXfrm>
    </dsp:sp>
    <dsp:sp modelId="{9E0401DB-C1A8-4B59-B3E1-DDD0DBD7E47C}">
      <dsp:nvSpPr>
        <dsp:cNvPr id="0" name=""/>
        <dsp:cNvSpPr/>
      </dsp:nvSpPr>
      <dsp:spPr>
        <a:xfrm rot="21562653">
          <a:off x="2895831" y="724344"/>
          <a:ext cx="245253" cy="28688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dirty="0"/>
        </a:p>
      </dsp:txBody>
      <dsp:txXfrm>
        <a:off x="2895833" y="782121"/>
        <a:ext cx="171677" cy="172129"/>
      </dsp:txXfrm>
    </dsp:sp>
    <dsp:sp modelId="{1A33BDA7-F561-4395-99C8-1F6E6163FCB8}">
      <dsp:nvSpPr>
        <dsp:cNvPr id="0" name=""/>
        <dsp:cNvSpPr/>
      </dsp:nvSpPr>
      <dsp:spPr>
        <a:xfrm>
          <a:off x="3242875" y="512027"/>
          <a:ext cx="1156787" cy="6940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Public</a:t>
          </a:r>
          <a:endParaRPr lang="en-GB" sz="1800" kern="1200" dirty="0"/>
        </a:p>
      </dsp:txBody>
      <dsp:txXfrm>
        <a:off x="3263204" y="532356"/>
        <a:ext cx="1116129" cy="6534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7517-A2AC-48F9-8A20-6B820E242088}">
      <dsp:nvSpPr>
        <dsp:cNvPr id="0" name=""/>
        <dsp:cNvSpPr/>
      </dsp:nvSpPr>
      <dsp:spPr>
        <a:xfrm>
          <a:off x="20676" y="0"/>
          <a:ext cx="1286555" cy="65014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Discovery</a:t>
          </a:r>
          <a:endParaRPr lang="en-GB" sz="1700" kern="1200" dirty="0"/>
        </a:p>
      </dsp:txBody>
      <dsp:txXfrm>
        <a:off x="39718" y="19042"/>
        <a:ext cx="1248471" cy="612063"/>
      </dsp:txXfrm>
    </dsp:sp>
    <dsp:sp modelId="{710A69FB-7554-4738-AC2A-AAF19FEF27D2}">
      <dsp:nvSpPr>
        <dsp:cNvPr id="0" name=""/>
        <dsp:cNvSpPr/>
      </dsp:nvSpPr>
      <dsp:spPr>
        <a:xfrm>
          <a:off x="1431454" y="165541"/>
          <a:ext cx="263350" cy="319065"/>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GB" sz="1300" kern="1200"/>
        </a:p>
      </dsp:txBody>
      <dsp:txXfrm>
        <a:off x="1431454" y="229354"/>
        <a:ext cx="184345" cy="191439"/>
      </dsp:txXfrm>
    </dsp:sp>
    <dsp:sp modelId="{459DD8F1-51EE-40E6-BA80-F4F1C55C68C9}">
      <dsp:nvSpPr>
        <dsp:cNvPr id="0" name=""/>
        <dsp:cNvSpPr/>
      </dsp:nvSpPr>
      <dsp:spPr>
        <a:xfrm>
          <a:off x="1804120" y="0"/>
          <a:ext cx="1286555" cy="65014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Coordinator</a:t>
          </a:r>
          <a:endParaRPr lang="en-GB" sz="1700" kern="1200" dirty="0"/>
        </a:p>
      </dsp:txBody>
      <dsp:txXfrm>
        <a:off x="1823162" y="19042"/>
        <a:ext cx="1248471" cy="612063"/>
      </dsp:txXfrm>
    </dsp:sp>
    <dsp:sp modelId="{9E0401DB-C1A8-4B59-B3E1-DDD0DBD7E47C}">
      <dsp:nvSpPr>
        <dsp:cNvPr id="0" name=""/>
        <dsp:cNvSpPr/>
      </dsp:nvSpPr>
      <dsp:spPr>
        <a:xfrm>
          <a:off x="3219331" y="165541"/>
          <a:ext cx="272749" cy="319065"/>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GB" sz="1300" kern="1200"/>
        </a:p>
      </dsp:txBody>
      <dsp:txXfrm>
        <a:off x="3219331" y="229354"/>
        <a:ext cx="190924" cy="191439"/>
      </dsp:txXfrm>
    </dsp:sp>
    <dsp:sp modelId="{1A33BDA7-F561-4395-99C8-1F6E6163FCB8}">
      <dsp:nvSpPr>
        <dsp:cNvPr id="0" name=""/>
        <dsp:cNvSpPr/>
      </dsp:nvSpPr>
      <dsp:spPr>
        <a:xfrm>
          <a:off x="3605298" y="0"/>
          <a:ext cx="1286555" cy="65014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Vendor</a:t>
          </a:r>
          <a:endParaRPr lang="en-GB" sz="1700" kern="1200" dirty="0"/>
        </a:p>
      </dsp:txBody>
      <dsp:txXfrm>
        <a:off x="3624340" y="19042"/>
        <a:ext cx="1248471" cy="612063"/>
      </dsp:txXfrm>
    </dsp:sp>
    <dsp:sp modelId="{B067F6E1-BD65-40CC-82DE-5DF0468260C1}">
      <dsp:nvSpPr>
        <dsp:cNvPr id="0" name=""/>
        <dsp:cNvSpPr/>
      </dsp:nvSpPr>
      <dsp:spPr>
        <a:xfrm>
          <a:off x="5020509" y="165541"/>
          <a:ext cx="272749" cy="319065"/>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GB" sz="1300" kern="1200"/>
        </a:p>
      </dsp:txBody>
      <dsp:txXfrm>
        <a:off x="5020509" y="229354"/>
        <a:ext cx="190924" cy="191439"/>
      </dsp:txXfrm>
    </dsp:sp>
    <dsp:sp modelId="{74227631-0A23-4E38-9B72-301B92F89BC6}">
      <dsp:nvSpPr>
        <dsp:cNvPr id="0" name=""/>
        <dsp:cNvSpPr/>
      </dsp:nvSpPr>
      <dsp:spPr>
        <a:xfrm>
          <a:off x="5406475" y="0"/>
          <a:ext cx="1286555" cy="65014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Public</a:t>
          </a:r>
          <a:endParaRPr lang="en-GB" sz="1700" kern="1200" dirty="0"/>
        </a:p>
      </dsp:txBody>
      <dsp:txXfrm>
        <a:off x="5425517" y="19042"/>
        <a:ext cx="1248471" cy="61206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8A48257-D8F6-4D26-92DC-ED513F170EAE}" type="datetimeFigureOut">
              <a:rPr lang="en-GB" smtClean="0"/>
              <a:t>22/01/2016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32D8D6F-D1A2-4F8C-9D4D-DA7CDC6BAECC}" type="slidenum">
              <a:rPr lang="en-GB" smtClean="0"/>
              <a:t>‹#›</a:t>
            </a:fld>
            <a:endParaRPr lang="en-GB"/>
          </a:p>
        </p:txBody>
      </p:sp>
    </p:spTree>
    <p:extLst>
      <p:ext uri="{BB962C8B-B14F-4D97-AF65-F5344CB8AC3E}">
        <p14:creationId xmlns:p14="http://schemas.microsoft.com/office/powerpoint/2010/main" val="3168386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4C1C8-7745-4BB3-BF8D-20CA3A2615BC}" type="datetimeFigureOut">
              <a:rPr lang="en-GB" smtClean="0"/>
              <a:t>22/01/2016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E5C690-BE02-4D69-B095-0098A849C594}" type="slidenum">
              <a:rPr lang="en-GB" smtClean="0"/>
              <a:t>‹#›</a:t>
            </a:fld>
            <a:endParaRPr lang="en-GB"/>
          </a:p>
        </p:txBody>
      </p:sp>
    </p:spTree>
    <p:extLst>
      <p:ext uri="{BB962C8B-B14F-4D97-AF65-F5344CB8AC3E}">
        <p14:creationId xmlns:p14="http://schemas.microsoft.com/office/powerpoint/2010/main" val="2308789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1</a:t>
            </a:fld>
            <a:endParaRPr lang="en-GB"/>
          </a:p>
        </p:txBody>
      </p:sp>
    </p:spTree>
    <p:extLst>
      <p:ext uri="{BB962C8B-B14F-4D97-AF65-F5344CB8AC3E}">
        <p14:creationId xmlns:p14="http://schemas.microsoft.com/office/powerpoint/2010/main" val="1426176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i="1" kern="1200" dirty="0" smtClean="0">
                <a:solidFill>
                  <a:schemeClr val="tx1"/>
                </a:solidFill>
                <a:effectLst/>
                <a:latin typeface="+mn-lt"/>
                <a:ea typeface="+mn-ea"/>
                <a:cs typeface="+mn-cs"/>
              </a:rPr>
              <a:t>Facilitate the improvement of vendor maturity:</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make progress vendor maturity must be improved to ensure that all vendors are able to receive vulnerability reports and respond to them in a manner which is accepted by the community and which will introduce the smallest risks with respect to the security of users. To improve vendor maturity, the community must stimulate less mature vendors to introduce a policy and set up an infrastructure which allows them to accept vulnerability reports. </a:t>
            </a:r>
          </a:p>
          <a:p>
            <a:pPr lvl="0"/>
            <a:r>
              <a:rPr lang="en-GB" sz="1200" b="1" i="1" kern="1200" dirty="0" smtClean="0">
                <a:solidFill>
                  <a:schemeClr val="tx1"/>
                </a:solidFill>
                <a:effectLst/>
                <a:latin typeface="+mn-lt"/>
                <a:ea typeface="+mn-ea"/>
                <a:cs typeface="+mn-cs"/>
              </a:rPr>
              <a:t>Internationalisation through policy learning:</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global nature of the internet requires a more transnational approach to the topic of vulnerability disclosure, where successful cases in certain countries or regions can be used for policy learning purposes in other areas of the world. Simultaneously, stakeholder gatherings at the transnational level can use their international access to further enhance such policy learning to allow the spread of good practices in vulnerability disclosure.</a:t>
            </a:r>
          </a:p>
          <a:p>
            <a:pPr lvl="0"/>
            <a:r>
              <a:rPr lang="en-GB" sz="1200" b="1" i="1" kern="1200" dirty="0" smtClean="0">
                <a:solidFill>
                  <a:schemeClr val="tx1"/>
                </a:solidFill>
                <a:effectLst/>
                <a:latin typeface="+mn-lt"/>
                <a:ea typeface="+mn-ea"/>
                <a:cs typeface="+mn-cs"/>
              </a:rPr>
              <a:t>Introduction of a neutral third party or enhancement of existing coordination centres: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different interests held by stakeholders – especially reporters and vendors – as well the growing complexity of the landscape both in terms of stakeholders and products advocates for the introduction of a neutral third party to coordinate vulnerability disclosure. An alternative is to enhance existing coordination centres, to ensure power discrepancies as well as potential conflicts of interest will not compromise the overarching goal of improved information security. </a:t>
            </a:r>
          </a:p>
          <a:p>
            <a:pPr lvl="0"/>
            <a:r>
              <a:rPr lang="en-GB" sz="1200" b="1" i="1" kern="1200" dirty="0" smtClean="0">
                <a:solidFill>
                  <a:schemeClr val="tx1"/>
                </a:solidFill>
                <a:effectLst/>
                <a:latin typeface="+mn-lt"/>
                <a:ea typeface="+mn-ea"/>
                <a:cs typeface="+mn-cs"/>
              </a:rPr>
              <a:t>Improve the legal landscape:</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legal landscape presents at least three challenges for different stakeholders. These include criminal law as well as civil law challenges for reporters as well as challenges introduced by the acquisition of vulnerabilities by national intelligence agencies. The legal landscape must facilitate the improvement of information security rather than causing obstruction, as such existing legislation must be critically evaluated from that perspective. </a:t>
            </a:r>
          </a:p>
          <a:p>
            <a:pPr lvl="0"/>
            <a:r>
              <a:rPr lang="en-GB" sz="1200" b="1" i="1" kern="1200" dirty="0" smtClean="0">
                <a:solidFill>
                  <a:schemeClr val="tx1"/>
                </a:solidFill>
                <a:effectLst/>
                <a:latin typeface="+mn-lt"/>
                <a:ea typeface="+mn-ea"/>
                <a:cs typeface="+mn-cs"/>
              </a:rPr>
              <a:t>Facilitate trust building, transparency and openness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From</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 vendors perspective, the stigma associated with acknowledging that one of its products contains a vulnerability could lead to an unwillingness to recognise the existence of vulnerabilities. Society should therefore move toward a state where the existence of vulnerabilities is acknowledged and accepted to facilitate more openness in an attempt to improve information security. </a:t>
            </a:r>
          </a:p>
          <a:p>
            <a:r>
              <a:rPr lang="en-GB" sz="1200" b="1" i="1" kern="1200" dirty="0" smtClean="0">
                <a:solidFill>
                  <a:schemeClr val="tx1"/>
                </a:solidFill>
                <a:effectLst/>
                <a:latin typeface="+mn-lt"/>
                <a:ea typeface="+mn-ea"/>
                <a:cs typeface="+mn-cs"/>
              </a:rPr>
              <a:t>ENISA can facilitate and advise to improve the vulnerability disclosure landscape: </a:t>
            </a:r>
            <a:r>
              <a:rPr lang="en-GB" sz="1200" kern="1200" dirty="0" smtClean="0">
                <a:solidFill>
                  <a:schemeClr val="tx1"/>
                </a:solidFill>
                <a:effectLst/>
                <a:latin typeface="+mn-lt"/>
                <a:ea typeface="+mn-ea"/>
                <a:cs typeface="+mn-cs"/>
              </a:rPr>
              <a:t>ENISA can play a facilitating and advisory role in the area of vulnerability disclosure through information dissemination, providing recommendations, striving for harmonisation, collaborating with the security researcher community and demonstrating leadership. From a policy perspective, ENISA could advise the European Commission about the necessity for transparency from vendors and the negative impact of copyright law in the EU. </a:t>
            </a:r>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18</a:t>
            </a:fld>
            <a:endParaRPr lang="en-GB"/>
          </a:p>
        </p:txBody>
      </p:sp>
    </p:spTree>
    <p:extLst>
      <p:ext uri="{BB962C8B-B14F-4D97-AF65-F5344CB8AC3E}">
        <p14:creationId xmlns:p14="http://schemas.microsoft.com/office/powerpoint/2010/main" val="636273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i="1" kern="1200" dirty="0" smtClean="0">
                <a:solidFill>
                  <a:schemeClr val="tx1"/>
                </a:solidFill>
                <a:effectLst/>
                <a:latin typeface="+mn-lt"/>
                <a:ea typeface="+mn-ea"/>
                <a:cs typeface="+mn-cs"/>
              </a:rPr>
              <a:t>Facilitate the improvement of vendor maturity:</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make progress vendor maturity must be improved to ensure that all vendors are able to receive vulnerability reports and respond to them in a manner which is accepted by the community and which will introduce the smallest risks with respect to the security of users. To improve vendor maturity, the community must stimulate less mature vendors to introduce a policy and set up an infrastructure which allows them to accept vulnerability reports. </a:t>
            </a:r>
          </a:p>
          <a:p>
            <a:pPr lvl="0"/>
            <a:r>
              <a:rPr lang="en-GB" sz="1200" b="1" i="1" kern="1200" dirty="0" smtClean="0">
                <a:solidFill>
                  <a:schemeClr val="tx1"/>
                </a:solidFill>
                <a:effectLst/>
                <a:latin typeface="+mn-lt"/>
                <a:ea typeface="+mn-ea"/>
                <a:cs typeface="+mn-cs"/>
              </a:rPr>
              <a:t>Internationalisation through policy learning:</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global nature of the internet requires a more transnational approach to the topic of vulnerability disclosure, where successful cases in certain countries or regions can be used for policy learning purposes in other areas of the world. Simultaneously, stakeholder gatherings at the transnational level can use their international access to further enhance such policy learning to allow the spread of good practices in vulnerability disclosure.</a:t>
            </a:r>
          </a:p>
          <a:p>
            <a:pPr lvl="0"/>
            <a:r>
              <a:rPr lang="en-GB" sz="1200" b="1" i="1" kern="1200" dirty="0" smtClean="0">
                <a:solidFill>
                  <a:schemeClr val="tx1"/>
                </a:solidFill>
                <a:effectLst/>
                <a:latin typeface="+mn-lt"/>
                <a:ea typeface="+mn-ea"/>
                <a:cs typeface="+mn-cs"/>
              </a:rPr>
              <a:t>Introduction of a neutral third party or enhancement of existing coordination centres: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different interests held by stakeholders – especially reporters and vendors – as well the growing complexity of the landscape both in terms of stakeholders and products advocates for the introduction of a neutral third party to coordinate vulnerability disclosure. An alternative is to enhance existing coordination centres, to ensure power discrepancies as well as potential conflicts of interest will not compromise the overarching goal of improved information security. </a:t>
            </a:r>
          </a:p>
          <a:p>
            <a:pPr lvl="0"/>
            <a:r>
              <a:rPr lang="en-GB" sz="1200" b="1" i="1" kern="1200" dirty="0" smtClean="0">
                <a:solidFill>
                  <a:schemeClr val="tx1"/>
                </a:solidFill>
                <a:effectLst/>
                <a:latin typeface="+mn-lt"/>
                <a:ea typeface="+mn-ea"/>
                <a:cs typeface="+mn-cs"/>
              </a:rPr>
              <a:t>Improve the legal landscape:</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legal landscape presents at least three challenges for different stakeholders. These include criminal law as well as civil law challenges for reporters as well as challenges introduced by the acquisition of vulnerabilities by national intelligence agencies. The legal landscape must facilitate the improvement of information security rather than causing obstruction, as such existing legislation must be critically evaluated from that perspective. </a:t>
            </a:r>
          </a:p>
          <a:p>
            <a:pPr lvl="0"/>
            <a:r>
              <a:rPr lang="en-GB" sz="1200" b="1" i="1" kern="1200" dirty="0" smtClean="0">
                <a:solidFill>
                  <a:schemeClr val="tx1"/>
                </a:solidFill>
                <a:effectLst/>
                <a:latin typeface="+mn-lt"/>
                <a:ea typeface="+mn-ea"/>
                <a:cs typeface="+mn-cs"/>
              </a:rPr>
              <a:t>Facilitate trust building, transparency and openness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From</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 vendors perspective, the stigma associated with acknowledging that one of its products contains a vulnerability could lead to an unwillingness to recognise the existence of vulnerabilities. Society should therefore move toward a state where the existence of vulnerabilities is acknowledged and accepted to facilitate more openness in an attempt to improve information security. </a:t>
            </a:r>
          </a:p>
          <a:p>
            <a:r>
              <a:rPr lang="en-GB" sz="1200" b="1" i="1" kern="1200" dirty="0" smtClean="0">
                <a:solidFill>
                  <a:schemeClr val="tx1"/>
                </a:solidFill>
                <a:effectLst/>
                <a:latin typeface="+mn-lt"/>
                <a:ea typeface="+mn-ea"/>
                <a:cs typeface="+mn-cs"/>
              </a:rPr>
              <a:t>ENISA can facilitate and advise to improve the vulnerability disclosure landscape: </a:t>
            </a:r>
            <a:r>
              <a:rPr lang="en-GB" sz="1200" kern="1200" dirty="0" smtClean="0">
                <a:solidFill>
                  <a:schemeClr val="tx1"/>
                </a:solidFill>
                <a:effectLst/>
                <a:latin typeface="+mn-lt"/>
                <a:ea typeface="+mn-ea"/>
                <a:cs typeface="+mn-cs"/>
              </a:rPr>
              <a:t>ENISA can play a facilitating and advisory role in the area of vulnerability disclosure through information dissemination, providing recommendations, striving for harmonisation, collaborating with the security researcher community and demonstrating leadership. From a policy perspective, ENISA could advise the European Commission about the necessity for transparency from vendors and the negative impact of copyright law in the EU. </a:t>
            </a:r>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19</a:t>
            </a:fld>
            <a:endParaRPr lang="en-GB"/>
          </a:p>
        </p:txBody>
      </p:sp>
    </p:spTree>
    <p:extLst>
      <p:ext uri="{BB962C8B-B14F-4D97-AF65-F5344CB8AC3E}">
        <p14:creationId xmlns:p14="http://schemas.microsoft.com/office/powerpoint/2010/main" val="344779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Imagine the</a:t>
            </a:r>
            <a:r>
              <a:rPr lang="en-GB" baseline="0" dirty="0" smtClean="0"/>
              <a:t> developer of Flappy Birds who’s application became viral and it was downloaded by millions of users.</a:t>
            </a:r>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4</a:t>
            </a:fld>
            <a:endParaRPr lang="en-GB"/>
          </a:p>
        </p:txBody>
      </p:sp>
    </p:spTree>
    <p:extLst>
      <p:ext uri="{BB962C8B-B14F-4D97-AF65-F5344CB8AC3E}">
        <p14:creationId xmlns:p14="http://schemas.microsoft.com/office/powerpoint/2010/main" val="3428058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Ryan Ellis, Harvard University</a:t>
            </a:r>
          </a:p>
          <a:p>
            <a:r>
              <a:rPr lang="en-GB" sz="1200" kern="1200" dirty="0" smtClean="0">
                <a:solidFill>
                  <a:schemeClr val="tx1"/>
                </a:solidFill>
                <a:effectLst/>
                <a:latin typeface="+mn-lt"/>
                <a:ea typeface="+mn-ea"/>
                <a:cs typeface="+mn-cs"/>
              </a:rPr>
              <a:t>Rainer </a:t>
            </a:r>
            <a:r>
              <a:rPr lang="en-GB" sz="1200" kern="1200" dirty="0" err="1" smtClean="0">
                <a:solidFill>
                  <a:schemeClr val="tx1"/>
                </a:solidFill>
                <a:effectLst/>
                <a:latin typeface="+mn-lt"/>
                <a:ea typeface="+mn-ea"/>
                <a:cs typeface="+mn-cs"/>
              </a:rPr>
              <a:t>Böhme</a:t>
            </a:r>
            <a:r>
              <a:rPr lang="en-GB" sz="1200" kern="1200" dirty="0" smtClean="0">
                <a:solidFill>
                  <a:schemeClr val="tx1"/>
                </a:solidFill>
                <a:effectLst/>
                <a:latin typeface="+mn-lt"/>
                <a:ea typeface="+mn-ea"/>
                <a:cs typeface="+mn-cs"/>
              </a:rPr>
              <a:t>, University of Muenster</a:t>
            </a:r>
          </a:p>
          <a:p>
            <a:r>
              <a:rPr lang="en-GB" sz="1200" kern="1200" dirty="0" smtClean="0">
                <a:solidFill>
                  <a:schemeClr val="tx1"/>
                </a:solidFill>
                <a:effectLst/>
                <a:latin typeface="+mn-lt"/>
                <a:ea typeface="+mn-ea"/>
                <a:cs typeface="+mn-cs"/>
              </a:rPr>
              <a:t>Rob </a:t>
            </a:r>
            <a:r>
              <a:rPr lang="en-GB" sz="1200" kern="1200" dirty="0" err="1" smtClean="0">
                <a:solidFill>
                  <a:schemeClr val="tx1"/>
                </a:solidFill>
                <a:effectLst/>
                <a:latin typeface="+mn-lt"/>
                <a:ea typeface="+mn-ea"/>
                <a:cs typeface="+mn-cs"/>
              </a:rPr>
              <a:t>Knake</a:t>
            </a:r>
            <a:r>
              <a:rPr lang="en-GB" sz="1200" kern="1200" dirty="0" smtClean="0">
                <a:solidFill>
                  <a:schemeClr val="tx1"/>
                </a:solidFill>
                <a:effectLst/>
                <a:latin typeface="+mn-lt"/>
                <a:ea typeface="+mn-ea"/>
                <a:cs typeface="+mn-cs"/>
              </a:rPr>
              <a:t>, Council on Foreign Relations (CFR) </a:t>
            </a:r>
          </a:p>
          <a:p>
            <a:r>
              <a:rPr lang="en-GB" sz="1200" kern="1200" dirty="0" smtClean="0">
                <a:solidFill>
                  <a:schemeClr val="tx1"/>
                </a:solidFill>
                <a:effectLst/>
                <a:latin typeface="+mn-lt"/>
                <a:ea typeface="+mn-ea"/>
                <a:cs typeface="+mn-cs"/>
              </a:rPr>
              <a:t>Nate Cardozo, Electronic Frontier Foundation (EFF)</a:t>
            </a:r>
          </a:p>
          <a:p>
            <a:r>
              <a:rPr lang="en-GB" sz="1200" kern="1200" dirty="0" smtClean="0">
                <a:solidFill>
                  <a:schemeClr val="tx1"/>
                </a:solidFill>
                <a:effectLst/>
                <a:latin typeface="+mn-lt"/>
                <a:ea typeface="+mn-ea"/>
                <a:cs typeface="+mn-cs"/>
              </a:rPr>
              <a:t>Duncan Harris, Oracle</a:t>
            </a:r>
          </a:p>
          <a:p>
            <a:r>
              <a:rPr lang="en-GB" sz="1200" kern="1200" dirty="0" err="1" smtClean="0">
                <a:solidFill>
                  <a:schemeClr val="tx1"/>
                </a:solidFill>
                <a:effectLst/>
                <a:latin typeface="+mn-lt"/>
                <a:ea typeface="+mn-ea"/>
                <a:cs typeface="+mn-cs"/>
              </a:rPr>
              <a:t>Raimund</a:t>
            </a:r>
            <a:r>
              <a:rPr lang="en-GB" sz="1200" kern="1200" dirty="0" smtClean="0">
                <a:solidFill>
                  <a:schemeClr val="tx1"/>
                </a:solidFill>
                <a:effectLst/>
                <a:latin typeface="+mn-lt"/>
                <a:ea typeface="+mn-ea"/>
                <a:cs typeface="+mn-cs"/>
              </a:rPr>
              <a:t> Genes, TrendMicro</a:t>
            </a:r>
          </a:p>
          <a:p>
            <a:r>
              <a:rPr lang="en-GB" sz="1200" kern="1200" dirty="0" smtClean="0">
                <a:solidFill>
                  <a:schemeClr val="tx1"/>
                </a:solidFill>
                <a:effectLst/>
                <a:latin typeface="+mn-lt"/>
                <a:ea typeface="+mn-ea"/>
                <a:cs typeface="+mn-cs"/>
              </a:rPr>
              <a:t>Art </a:t>
            </a:r>
            <a:r>
              <a:rPr lang="en-GB" sz="1200" kern="1200" dirty="0" err="1" smtClean="0">
                <a:solidFill>
                  <a:schemeClr val="tx1"/>
                </a:solidFill>
                <a:effectLst/>
                <a:latin typeface="+mn-lt"/>
                <a:ea typeface="+mn-ea"/>
                <a:cs typeface="+mn-cs"/>
              </a:rPr>
              <a:t>Manion</a:t>
            </a:r>
            <a:r>
              <a:rPr lang="en-GB" sz="1200" kern="1200" dirty="0" smtClean="0">
                <a:solidFill>
                  <a:schemeClr val="tx1"/>
                </a:solidFill>
                <a:effectLst/>
                <a:latin typeface="+mn-lt"/>
                <a:ea typeface="+mn-ea"/>
                <a:cs typeface="+mn-cs"/>
              </a:rPr>
              <a:t>, CERT-CC</a:t>
            </a:r>
          </a:p>
          <a:p>
            <a:r>
              <a:rPr lang="en-GB" sz="1200" kern="1200" dirty="0" err="1" smtClean="0">
                <a:solidFill>
                  <a:schemeClr val="tx1"/>
                </a:solidFill>
                <a:effectLst/>
                <a:latin typeface="+mn-lt"/>
                <a:ea typeface="+mn-ea"/>
                <a:cs typeface="+mn-cs"/>
              </a:rPr>
              <a:t>Jeroen</a:t>
            </a:r>
            <a:r>
              <a:rPr lang="en-GB" sz="1200" kern="1200" dirty="0" smtClean="0">
                <a:solidFill>
                  <a:schemeClr val="tx1"/>
                </a:solidFill>
                <a:effectLst/>
                <a:latin typeface="+mn-lt"/>
                <a:ea typeface="+mn-ea"/>
                <a:cs typeface="+mn-cs"/>
              </a:rPr>
              <a:t> van der Ham, National Cyber Security Centre, the Netherlands</a:t>
            </a:r>
          </a:p>
          <a:p>
            <a:r>
              <a:rPr lang="en-GB" sz="1200" kern="1200" dirty="0" smtClean="0">
                <a:solidFill>
                  <a:schemeClr val="tx1"/>
                </a:solidFill>
                <a:effectLst/>
                <a:latin typeface="+mn-lt"/>
                <a:ea typeface="+mn-ea"/>
                <a:cs typeface="+mn-cs"/>
              </a:rPr>
              <a:t>Greg Day, FireEye</a:t>
            </a:r>
          </a:p>
          <a:p>
            <a:r>
              <a:rPr lang="en-GB" sz="1200" kern="1200" dirty="0" smtClean="0">
                <a:solidFill>
                  <a:schemeClr val="tx1"/>
                </a:solidFill>
                <a:effectLst/>
                <a:latin typeface="+mn-lt"/>
                <a:ea typeface="+mn-ea"/>
                <a:cs typeface="+mn-cs"/>
              </a:rPr>
              <a:t>Thomas </a:t>
            </a:r>
            <a:r>
              <a:rPr lang="en-GB" sz="1200" kern="1200" dirty="0" err="1" smtClean="0">
                <a:solidFill>
                  <a:schemeClr val="tx1"/>
                </a:solidFill>
                <a:effectLst/>
                <a:latin typeface="+mn-lt"/>
                <a:ea typeface="+mn-ea"/>
                <a:cs typeface="+mn-cs"/>
              </a:rPr>
              <a:t>Schreck</a:t>
            </a:r>
            <a:r>
              <a:rPr lang="en-GB" sz="1200" kern="1200" dirty="0" smtClean="0">
                <a:solidFill>
                  <a:schemeClr val="tx1"/>
                </a:solidFill>
                <a:effectLst/>
                <a:latin typeface="+mn-lt"/>
                <a:ea typeface="+mn-ea"/>
                <a:cs typeface="+mn-cs"/>
              </a:rPr>
              <a:t>, Siemens</a:t>
            </a:r>
          </a:p>
          <a:p>
            <a:r>
              <a:rPr lang="nl-NL" sz="1200" kern="1200" dirty="0" smtClean="0">
                <a:solidFill>
                  <a:schemeClr val="tx1"/>
                </a:solidFill>
                <a:effectLst/>
                <a:latin typeface="+mn-lt"/>
                <a:ea typeface="+mn-ea"/>
                <a:cs typeface="+mn-cs"/>
              </a:rPr>
              <a:t>Christopher Scheuring, Enno Rey Netzwerke GmbH (ERNW)</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Rob Benning, ING</a:t>
            </a:r>
          </a:p>
          <a:p>
            <a:r>
              <a:rPr lang="en-GB" sz="1200" kern="1200" dirty="0" smtClean="0">
                <a:solidFill>
                  <a:schemeClr val="tx1"/>
                </a:solidFill>
                <a:effectLst/>
                <a:latin typeface="+mn-lt"/>
                <a:ea typeface="+mn-ea"/>
                <a:cs typeface="+mn-cs"/>
              </a:rPr>
              <a:t>Anonymous</a:t>
            </a:r>
          </a:p>
          <a:p>
            <a:r>
              <a:rPr lang="en-GB" sz="1200" kern="1200" dirty="0" smtClean="0">
                <a:solidFill>
                  <a:schemeClr val="tx1"/>
                </a:solidFill>
                <a:effectLst/>
                <a:latin typeface="+mn-lt"/>
                <a:ea typeface="+mn-ea"/>
                <a:cs typeface="+mn-cs"/>
              </a:rPr>
              <a:t>Anonymous</a:t>
            </a:r>
          </a:p>
          <a:p>
            <a:r>
              <a:rPr lang="en-GB" sz="1200" kern="1200" dirty="0" smtClean="0">
                <a:solidFill>
                  <a:schemeClr val="tx1"/>
                </a:solidFill>
                <a:effectLst/>
                <a:latin typeface="+mn-lt"/>
                <a:ea typeface="+mn-ea"/>
                <a:cs typeface="+mn-cs"/>
              </a:rPr>
              <a:t>Maarten Van </a:t>
            </a:r>
            <a:r>
              <a:rPr lang="en-GB" sz="1200" kern="1200" dirty="0" err="1" smtClean="0">
                <a:solidFill>
                  <a:schemeClr val="tx1"/>
                </a:solidFill>
                <a:effectLst/>
                <a:latin typeface="+mn-lt"/>
                <a:ea typeface="+mn-ea"/>
                <a:cs typeface="+mn-cs"/>
              </a:rPr>
              <a:t>Horenbeeck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Fastly</a:t>
            </a:r>
            <a:r>
              <a:rPr lang="en-GB" sz="1200" kern="1200" dirty="0" smtClean="0">
                <a:solidFill>
                  <a:schemeClr val="tx1"/>
                </a:solidFill>
                <a:effectLst/>
                <a:latin typeface="+mn-lt"/>
                <a:ea typeface="+mn-ea"/>
                <a:cs typeface="+mn-cs"/>
              </a:rPr>
              <a:t> Security </a:t>
            </a:r>
          </a:p>
          <a:p>
            <a:r>
              <a:rPr lang="en-GB" sz="1200" kern="1200" dirty="0" smtClean="0">
                <a:solidFill>
                  <a:schemeClr val="tx1"/>
                </a:solidFill>
                <a:effectLst/>
                <a:latin typeface="+mn-lt"/>
                <a:ea typeface="+mn-ea"/>
                <a:cs typeface="+mn-cs"/>
              </a:rPr>
              <a:t>Martin </a:t>
            </a:r>
            <a:r>
              <a:rPr lang="en-GB" sz="1200" kern="1200" dirty="0" err="1" smtClean="0">
                <a:solidFill>
                  <a:schemeClr val="tx1"/>
                </a:solidFill>
                <a:effectLst/>
                <a:latin typeface="+mn-lt"/>
                <a:ea typeface="+mn-ea"/>
                <a:cs typeface="+mn-cs"/>
              </a:rPr>
              <a:t>Borrett</a:t>
            </a:r>
            <a:r>
              <a:rPr lang="en-GB" sz="1200" kern="1200" dirty="0" smtClean="0">
                <a:solidFill>
                  <a:schemeClr val="tx1"/>
                </a:solidFill>
                <a:effectLst/>
                <a:latin typeface="+mn-lt"/>
                <a:ea typeface="+mn-ea"/>
                <a:cs typeface="+mn-cs"/>
              </a:rPr>
              <a:t>, IBM</a:t>
            </a:r>
          </a:p>
          <a:p>
            <a:pPr lvl="1"/>
            <a:r>
              <a:rPr lang="en-GB" sz="1200" b="1" kern="1200" dirty="0" smtClean="0">
                <a:solidFill>
                  <a:schemeClr val="tx1"/>
                </a:solidFill>
                <a:effectLst/>
                <a:latin typeface="+mn-lt"/>
                <a:ea typeface="+mn-ea"/>
                <a:cs typeface="+mn-cs"/>
              </a:rPr>
              <a:t>Written contributions</a:t>
            </a:r>
          </a:p>
          <a:p>
            <a:r>
              <a:rPr lang="en-GB" sz="1200" kern="1200" dirty="0" err="1" smtClean="0">
                <a:solidFill>
                  <a:schemeClr val="tx1"/>
                </a:solidFill>
                <a:effectLst/>
                <a:latin typeface="+mn-lt"/>
                <a:ea typeface="+mn-ea"/>
                <a:cs typeface="+mn-cs"/>
              </a:rPr>
              <a:t>JPCert</a:t>
            </a:r>
            <a:r>
              <a:rPr lang="en-GB" sz="1200" kern="1200" dirty="0" smtClean="0">
                <a:solidFill>
                  <a:schemeClr val="tx1"/>
                </a:solidFill>
                <a:effectLst/>
                <a:latin typeface="+mn-lt"/>
                <a:ea typeface="+mn-ea"/>
                <a:cs typeface="+mn-cs"/>
              </a:rPr>
              <a:t> Coordination </a:t>
            </a:r>
            <a:r>
              <a:rPr lang="en-GB" sz="1200" kern="1200" dirty="0" err="1" smtClean="0">
                <a:solidFill>
                  <a:schemeClr val="tx1"/>
                </a:solidFill>
                <a:effectLst/>
                <a:latin typeface="+mn-lt"/>
                <a:ea typeface="+mn-ea"/>
                <a:cs typeface="+mn-cs"/>
              </a:rPr>
              <a:t>Center</a:t>
            </a:r>
            <a:endParaRPr lang="en-GB" sz="1200" kern="1200" dirty="0" smtClean="0">
              <a:solidFill>
                <a:schemeClr val="tx1"/>
              </a:solidFill>
              <a:effectLst/>
              <a:latin typeface="+mn-lt"/>
              <a:ea typeface="+mn-ea"/>
              <a:cs typeface="+mn-cs"/>
            </a:endParaRPr>
          </a:p>
          <a:p>
            <a:r>
              <a:rPr lang="en-GB" sz="1200" kern="1200" dirty="0" err="1" smtClean="0">
                <a:solidFill>
                  <a:schemeClr val="tx1"/>
                </a:solidFill>
                <a:effectLst/>
                <a:latin typeface="+mn-lt"/>
                <a:ea typeface="+mn-ea"/>
                <a:cs typeface="+mn-cs"/>
              </a:rPr>
              <a:t>Damir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Rajnovic</a:t>
            </a:r>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Project Zero team, Google</a:t>
            </a:r>
          </a:p>
          <a:p>
            <a:r>
              <a:rPr lang="en-GB" sz="1200" kern="1200" dirty="0" err="1" smtClean="0">
                <a:solidFill>
                  <a:schemeClr val="tx1"/>
                </a:solidFill>
                <a:effectLst/>
                <a:latin typeface="+mn-lt"/>
                <a:ea typeface="+mn-ea"/>
                <a:cs typeface="+mn-cs"/>
              </a:rPr>
              <a:t>Fábio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Olivé</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Leite</a:t>
            </a:r>
            <a:r>
              <a:rPr lang="en-GB" sz="1200" kern="1200" dirty="0" smtClean="0">
                <a:solidFill>
                  <a:schemeClr val="tx1"/>
                </a:solidFill>
                <a:effectLst/>
                <a:latin typeface="+mn-lt"/>
                <a:ea typeface="+mn-ea"/>
                <a:cs typeface="+mn-cs"/>
              </a:rPr>
              <a:t> &amp; Kurt </a:t>
            </a:r>
            <a:r>
              <a:rPr lang="en-GB" sz="1200" kern="1200" dirty="0" err="1" smtClean="0">
                <a:solidFill>
                  <a:schemeClr val="tx1"/>
                </a:solidFill>
                <a:effectLst/>
                <a:latin typeface="+mn-lt"/>
                <a:ea typeface="+mn-ea"/>
                <a:cs typeface="+mn-cs"/>
              </a:rPr>
              <a:t>Seifried</a:t>
            </a:r>
            <a:r>
              <a:rPr lang="en-GB" sz="1200" kern="1200" dirty="0" smtClean="0">
                <a:solidFill>
                  <a:schemeClr val="tx1"/>
                </a:solidFill>
                <a:effectLst/>
                <a:latin typeface="+mn-lt"/>
                <a:ea typeface="+mn-ea"/>
                <a:cs typeface="+mn-cs"/>
              </a:rPr>
              <a:t>, Red Hat Product Security</a:t>
            </a:r>
          </a:p>
        </p:txBody>
      </p:sp>
      <p:sp>
        <p:nvSpPr>
          <p:cNvPr id="4" name="Slide Number Placeholder 3"/>
          <p:cNvSpPr>
            <a:spLocks noGrp="1"/>
          </p:cNvSpPr>
          <p:nvPr>
            <p:ph type="sldNum" sz="quarter" idx="10"/>
          </p:nvPr>
        </p:nvSpPr>
        <p:spPr/>
        <p:txBody>
          <a:bodyPr/>
          <a:lstStyle/>
          <a:p>
            <a:fld id="{70E5C690-BE02-4D69-B095-0098A849C594}" type="slidenum">
              <a:rPr lang="en-GB" smtClean="0"/>
              <a:t>5</a:t>
            </a:fld>
            <a:endParaRPr lang="en-GB"/>
          </a:p>
        </p:txBody>
      </p:sp>
    </p:spTree>
    <p:extLst>
      <p:ext uri="{BB962C8B-B14F-4D97-AF65-F5344CB8AC3E}">
        <p14:creationId xmlns:p14="http://schemas.microsoft.com/office/powerpoint/2010/main" val="567132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8</a:t>
            </a:fld>
            <a:endParaRPr lang="en-GB"/>
          </a:p>
        </p:txBody>
      </p:sp>
    </p:spTree>
    <p:extLst>
      <p:ext uri="{BB962C8B-B14F-4D97-AF65-F5344CB8AC3E}">
        <p14:creationId xmlns:p14="http://schemas.microsoft.com/office/powerpoint/2010/main" val="328835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9</a:t>
            </a:fld>
            <a:endParaRPr lang="en-GB"/>
          </a:p>
        </p:txBody>
      </p:sp>
    </p:spTree>
    <p:extLst>
      <p:ext uri="{BB962C8B-B14F-4D97-AF65-F5344CB8AC3E}">
        <p14:creationId xmlns:p14="http://schemas.microsoft.com/office/powerpoint/2010/main" val="58186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10</a:t>
            </a:fld>
            <a:endParaRPr lang="en-GB"/>
          </a:p>
        </p:txBody>
      </p:sp>
    </p:spTree>
    <p:extLst>
      <p:ext uri="{BB962C8B-B14F-4D97-AF65-F5344CB8AC3E}">
        <p14:creationId xmlns:p14="http://schemas.microsoft.com/office/powerpoint/2010/main" val="4172474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Digital</a:t>
            </a:r>
            <a:r>
              <a:rPr lang="en-GB" baseline="0" dirty="0" smtClean="0"/>
              <a:t> </a:t>
            </a:r>
            <a:r>
              <a:rPr lang="en-GB" baseline="0" dirty="0" err="1" smtClean="0"/>
              <a:t>Millenium</a:t>
            </a:r>
            <a:r>
              <a:rPr lang="en-GB" baseline="0" dirty="0" smtClean="0"/>
              <a:t> Copyright Act</a:t>
            </a:r>
            <a:r>
              <a:rPr lang="en-GB" dirty="0" smtClean="0"/>
              <a:t> allows research</a:t>
            </a:r>
            <a:r>
              <a:rPr lang="en-GB" baseline="0" dirty="0" smtClean="0"/>
              <a:t> of medical devices</a:t>
            </a:r>
          </a:p>
        </p:txBody>
      </p:sp>
      <p:sp>
        <p:nvSpPr>
          <p:cNvPr id="4" name="Slide Number Placeholder 3"/>
          <p:cNvSpPr>
            <a:spLocks noGrp="1"/>
          </p:cNvSpPr>
          <p:nvPr>
            <p:ph type="sldNum" sz="quarter" idx="10"/>
          </p:nvPr>
        </p:nvSpPr>
        <p:spPr/>
        <p:txBody>
          <a:bodyPr/>
          <a:lstStyle/>
          <a:p>
            <a:fld id="{70E5C690-BE02-4D69-B095-0098A849C594}" type="slidenum">
              <a:rPr lang="en-GB" smtClean="0"/>
              <a:t>12</a:t>
            </a:fld>
            <a:endParaRPr lang="en-GB"/>
          </a:p>
        </p:txBody>
      </p:sp>
    </p:spTree>
    <p:extLst>
      <p:ext uri="{BB962C8B-B14F-4D97-AF65-F5344CB8AC3E}">
        <p14:creationId xmlns:p14="http://schemas.microsoft.com/office/powerpoint/2010/main" val="3735541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i="1" kern="1200" dirty="0" smtClean="0">
                <a:solidFill>
                  <a:schemeClr val="tx1"/>
                </a:solidFill>
                <a:effectLst/>
                <a:latin typeface="+mn-lt"/>
                <a:ea typeface="+mn-ea"/>
                <a:cs typeface="+mn-cs"/>
              </a:rPr>
              <a:t>Use existing documents: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Previous efforts have been made to gather good practices in the area of vulnerability disclosure as well as to describe how to set up a vulnerability disclosure policy. To prevent reinvention of the wheel, these documents should be used by stakeholders and should be leveraged more by new initiatives. The ISO standards are a prominent example, although they are not freely available which may hamper their reach.  </a:t>
            </a:r>
          </a:p>
          <a:p>
            <a:pPr lvl="0"/>
            <a:r>
              <a:rPr lang="en-GB" sz="1200" b="1" i="1" kern="1200" dirty="0" smtClean="0">
                <a:solidFill>
                  <a:schemeClr val="tx1"/>
                </a:solidFill>
                <a:effectLst/>
                <a:latin typeface="+mn-lt"/>
                <a:ea typeface="+mn-ea"/>
                <a:cs typeface="+mn-cs"/>
              </a:rPr>
              <a:t>Communication</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Vendors should be reachable / have a point of contact: </a:t>
            </a:r>
            <a:r>
              <a:rPr lang="en-GB" sz="1200" kern="1200" dirty="0" smtClean="0">
                <a:solidFill>
                  <a:schemeClr val="tx1"/>
                </a:solidFill>
                <a:effectLst/>
                <a:latin typeface="+mn-lt"/>
                <a:ea typeface="+mn-ea"/>
                <a:cs typeface="+mn-cs"/>
              </a:rPr>
              <a:t>To prevent reporters from having to spend valuable time and resources looking for the appropriate contact, vendors should have a clear point of contact to deal with vulnerability report and this contact should be reachable. </a:t>
            </a:r>
          </a:p>
          <a:p>
            <a:r>
              <a:rPr lang="en-GB" sz="1200" b="1" kern="1200" dirty="0" smtClean="0">
                <a:solidFill>
                  <a:schemeClr val="tx1"/>
                </a:solidFill>
                <a:effectLst/>
                <a:latin typeface="+mn-lt"/>
                <a:ea typeface="+mn-ea"/>
                <a:cs typeface="+mn-cs"/>
              </a:rPr>
              <a:t>Have a policy in place: </a:t>
            </a:r>
            <a:r>
              <a:rPr lang="en-GB" sz="1200" kern="1200" dirty="0" smtClean="0">
                <a:solidFill>
                  <a:schemeClr val="tx1"/>
                </a:solidFill>
                <a:effectLst/>
                <a:latin typeface="+mn-lt"/>
                <a:ea typeface="+mn-ea"/>
                <a:cs typeface="+mn-cs"/>
              </a:rPr>
              <a:t>Vendors should have a policy in place which addresses vulnerability disclosure and describes how they respond to vulnerability reports. This policy will also indicate to reporters what information they need to provide as well as give an insight into the process of the disclosure. </a:t>
            </a:r>
          </a:p>
          <a:p>
            <a:r>
              <a:rPr lang="en-GB" sz="1200" b="1" kern="1200" dirty="0" smtClean="0">
                <a:solidFill>
                  <a:schemeClr val="tx1"/>
                </a:solidFill>
                <a:effectLst/>
                <a:latin typeface="+mn-lt"/>
                <a:ea typeface="+mn-ea"/>
                <a:cs typeface="+mn-cs"/>
              </a:rPr>
              <a:t>Communication with different stakeholders: </a:t>
            </a:r>
            <a:r>
              <a:rPr lang="en-GB" sz="1200" kern="1200" dirty="0" smtClean="0">
                <a:solidFill>
                  <a:schemeClr val="tx1"/>
                </a:solidFill>
                <a:effectLst/>
                <a:latin typeface="+mn-lt"/>
                <a:ea typeface="+mn-ea"/>
                <a:cs typeface="+mn-cs"/>
              </a:rPr>
              <a:t>Communication with stakeholders requires mutual respect, patience and transparency. Continuous communication is essential to acknowledge receipt of the vulnerability report as well as provide an indication about the next steps. </a:t>
            </a:r>
          </a:p>
          <a:p>
            <a:pPr lvl="0"/>
            <a:r>
              <a:rPr lang="en-GB" sz="1200" b="1" i="1" kern="1200" dirty="0" smtClean="0">
                <a:solidFill>
                  <a:schemeClr val="tx1"/>
                </a:solidFill>
                <a:effectLst/>
                <a:latin typeface="+mn-lt"/>
                <a:ea typeface="+mn-ea"/>
                <a:cs typeface="+mn-cs"/>
              </a:rPr>
              <a:t>Information dissemination:</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Information about the vulnerability as well as its solution, if available, should be disseminated to inform users of the developments and to provide them with an opportunity to protect themselves. How much information needs to be disseminated is a topic of discussion amongst stakeholders. </a:t>
            </a:r>
          </a:p>
          <a:p>
            <a:pPr lvl="0"/>
            <a:r>
              <a:rPr lang="en-GB" sz="1200" b="1" i="1" kern="1200" dirty="0" smtClean="0">
                <a:solidFill>
                  <a:schemeClr val="tx1"/>
                </a:solidFill>
                <a:effectLst/>
                <a:latin typeface="+mn-lt"/>
                <a:ea typeface="+mn-ea"/>
                <a:cs typeface="+mn-cs"/>
              </a:rPr>
              <a:t>Timelines: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Timelines vary but a timeline must be agreed upon to ensure a vulnerability will be addressed by the vendor. </a:t>
            </a:r>
          </a:p>
          <a:p>
            <a:r>
              <a:rPr lang="en-GB" sz="1200" b="1" i="1" kern="1200" dirty="0" smtClean="0">
                <a:solidFill>
                  <a:schemeClr val="tx1"/>
                </a:solidFill>
                <a:effectLst/>
                <a:latin typeface="+mn-lt"/>
                <a:ea typeface="+mn-ea"/>
                <a:cs typeface="+mn-cs"/>
              </a:rPr>
              <a:t>Flexibility:</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No one size fits all in the area of vulnerability disclosure, so flexibility is necessary to tailor the vulnerability report as well as the response to the specifics of the vulnerability</a:t>
            </a:r>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16</a:t>
            </a:fld>
            <a:endParaRPr lang="en-GB"/>
          </a:p>
        </p:txBody>
      </p:sp>
    </p:spTree>
    <p:extLst>
      <p:ext uri="{BB962C8B-B14F-4D97-AF65-F5344CB8AC3E}">
        <p14:creationId xmlns:p14="http://schemas.microsoft.com/office/powerpoint/2010/main" val="1391489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i="1" kern="1200" dirty="0" smtClean="0">
                <a:solidFill>
                  <a:schemeClr val="tx1"/>
                </a:solidFill>
                <a:effectLst/>
                <a:latin typeface="+mn-lt"/>
                <a:ea typeface="+mn-ea"/>
                <a:cs typeface="+mn-cs"/>
              </a:rPr>
              <a:t>Use existing documents: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Previous efforts have been made to gather good practices in the area of vulnerability disclosure as well as to describe how to set up a vulnerability disclosure policy. To prevent reinvention of the wheel, these documents should be used by stakeholders and should be leveraged more by new initiatives. The ISO standards are a prominent example, although they are not freely available which may hamper their reach.  </a:t>
            </a:r>
          </a:p>
          <a:p>
            <a:pPr lvl="0"/>
            <a:r>
              <a:rPr lang="en-GB" sz="1200" b="1" i="1" kern="1200" dirty="0" smtClean="0">
                <a:solidFill>
                  <a:schemeClr val="tx1"/>
                </a:solidFill>
                <a:effectLst/>
                <a:latin typeface="+mn-lt"/>
                <a:ea typeface="+mn-ea"/>
                <a:cs typeface="+mn-cs"/>
              </a:rPr>
              <a:t>Communication</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Vendors should be reachable / have a point of contact: </a:t>
            </a:r>
            <a:r>
              <a:rPr lang="en-GB" sz="1200" kern="1200" dirty="0" smtClean="0">
                <a:solidFill>
                  <a:schemeClr val="tx1"/>
                </a:solidFill>
                <a:effectLst/>
                <a:latin typeface="+mn-lt"/>
                <a:ea typeface="+mn-ea"/>
                <a:cs typeface="+mn-cs"/>
              </a:rPr>
              <a:t>To prevent reporters from having to spend valuable time and resources looking for the appropriate contact, vendors should have a clear point of contact to deal with vulnerability report and this contact should be reachable. </a:t>
            </a:r>
          </a:p>
          <a:p>
            <a:r>
              <a:rPr lang="en-GB" sz="1200" b="1" kern="1200" dirty="0" smtClean="0">
                <a:solidFill>
                  <a:schemeClr val="tx1"/>
                </a:solidFill>
                <a:effectLst/>
                <a:latin typeface="+mn-lt"/>
                <a:ea typeface="+mn-ea"/>
                <a:cs typeface="+mn-cs"/>
              </a:rPr>
              <a:t>Have a policy in place: </a:t>
            </a:r>
            <a:r>
              <a:rPr lang="en-GB" sz="1200" kern="1200" dirty="0" smtClean="0">
                <a:solidFill>
                  <a:schemeClr val="tx1"/>
                </a:solidFill>
                <a:effectLst/>
                <a:latin typeface="+mn-lt"/>
                <a:ea typeface="+mn-ea"/>
                <a:cs typeface="+mn-cs"/>
              </a:rPr>
              <a:t>Vendors should have a policy in place which addresses vulnerability disclosure and describes how they respond to vulnerability reports. This policy will also indicate to reporters what information they need to provide as well as give an insight into the process of the disclosure. </a:t>
            </a:r>
          </a:p>
          <a:p>
            <a:r>
              <a:rPr lang="en-GB" sz="1200" b="1" kern="1200" dirty="0" smtClean="0">
                <a:solidFill>
                  <a:schemeClr val="tx1"/>
                </a:solidFill>
                <a:effectLst/>
                <a:latin typeface="+mn-lt"/>
                <a:ea typeface="+mn-ea"/>
                <a:cs typeface="+mn-cs"/>
              </a:rPr>
              <a:t>Communication with different stakeholders: </a:t>
            </a:r>
            <a:r>
              <a:rPr lang="en-GB" sz="1200" kern="1200" dirty="0" smtClean="0">
                <a:solidFill>
                  <a:schemeClr val="tx1"/>
                </a:solidFill>
                <a:effectLst/>
                <a:latin typeface="+mn-lt"/>
                <a:ea typeface="+mn-ea"/>
                <a:cs typeface="+mn-cs"/>
              </a:rPr>
              <a:t>Communication with stakeholders requires mutual respect, patience and transparency. Continuous communication is essential to acknowledge receipt of the vulnerability report as well as provide an indication about the next steps. </a:t>
            </a:r>
          </a:p>
          <a:p>
            <a:pPr lvl="0"/>
            <a:r>
              <a:rPr lang="en-GB" sz="1200" b="1" i="1" kern="1200" dirty="0" smtClean="0">
                <a:solidFill>
                  <a:schemeClr val="tx1"/>
                </a:solidFill>
                <a:effectLst/>
                <a:latin typeface="+mn-lt"/>
                <a:ea typeface="+mn-ea"/>
                <a:cs typeface="+mn-cs"/>
              </a:rPr>
              <a:t>Information dissemination:</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Information about the vulnerability as well as its solution, if available, should be disseminated to inform users of the developments and to provide them with an opportunity to protect themselves. How much information needs to be disseminated is a topic of discussion amongst stakeholders. </a:t>
            </a:r>
          </a:p>
          <a:p>
            <a:pPr lvl="0"/>
            <a:r>
              <a:rPr lang="en-GB" sz="1200" b="1" i="1" kern="1200" dirty="0" smtClean="0">
                <a:solidFill>
                  <a:schemeClr val="tx1"/>
                </a:solidFill>
                <a:effectLst/>
                <a:latin typeface="+mn-lt"/>
                <a:ea typeface="+mn-ea"/>
                <a:cs typeface="+mn-cs"/>
              </a:rPr>
              <a:t>Timelines: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Timelines vary but a timeline must be agreed upon to ensure a vulnerability will be addressed by the vendor. </a:t>
            </a:r>
          </a:p>
          <a:p>
            <a:r>
              <a:rPr lang="en-GB" sz="1200" b="1" i="1" kern="1200" dirty="0" smtClean="0">
                <a:solidFill>
                  <a:schemeClr val="tx1"/>
                </a:solidFill>
                <a:effectLst/>
                <a:latin typeface="+mn-lt"/>
                <a:ea typeface="+mn-ea"/>
                <a:cs typeface="+mn-cs"/>
              </a:rPr>
              <a:t>Flexibility:</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No one size fits all in the area of vulnerability disclosure, so flexibility is necessary to tailor the vulnerability report as well as the response to the specifics of the vulnerability</a:t>
            </a:r>
            <a:endParaRPr lang="en-GB" dirty="0"/>
          </a:p>
        </p:txBody>
      </p:sp>
      <p:sp>
        <p:nvSpPr>
          <p:cNvPr id="4" name="Slide Number Placeholder 3"/>
          <p:cNvSpPr>
            <a:spLocks noGrp="1"/>
          </p:cNvSpPr>
          <p:nvPr>
            <p:ph type="sldNum" sz="quarter" idx="10"/>
          </p:nvPr>
        </p:nvSpPr>
        <p:spPr/>
        <p:txBody>
          <a:bodyPr/>
          <a:lstStyle/>
          <a:p>
            <a:fld id="{70E5C690-BE02-4D69-B095-0098A849C594}" type="slidenum">
              <a:rPr lang="en-GB" smtClean="0"/>
              <a:t>17</a:t>
            </a:fld>
            <a:endParaRPr lang="en-GB"/>
          </a:p>
        </p:txBody>
      </p:sp>
    </p:spTree>
    <p:extLst>
      <p:ext uri="{BB962C8B-B14F-4D97-AF65-F5344CB8AC3E}">
        <p14:creationId xmlns:p14="http://schemas.microsoft.com/office/powerpoint/2010/main" val="23794843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hyperlink" Target="https://twitter.com/enisa_eu"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hyperlink" Target="https://www.linkedin.com/company/european-network-and-information-security-agency-enisa-" TargetMode="External"/><Relationship Id="rId11" Type="http://schemas.openxmlformats.org/officeDocument/2006/relationships/hyperlink" Target="http://www.enisa.europa.eu/" TargetMode="External"/><Relationship Id="rId5" Type="http://schemas.openxmlformats.org/officeDocument/2006/relationships/image" Target="../media/image5.png"/><Relationship Id="rId10" Type="http://schemas.openxmlformats.org/officeDocument/2006/relationships/hyperlink" Target="mailto:info@enisa.europa.eu" TargetMode="External"/><Relationship Id="rId4" Type="http://schemas.openxmlformats.org/officeDocument/2006/relationships/hyperlink" Target="https://www.facebook.com/ENISAEUAGENCY" TargetMode="External"/><Relationship Id="rId9"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a:extLst>
              <a:ext uri="{28A0092B-C50C-407E-A947-70E740481C1C}">
                <a14:useLocalDpi xmlns:a14="http://schemas.microsoft.com/office/drawing/2010/main" val="0"/>
              </a:ext>
            </a:extLst>
          </a:blip>
          <a:srcRect l="5334" t="6146" b="31374"/>
          <a:stretch/>
        </p:blipFill>
        <p:spPr>
          <a:xfrm>
            <a:off x="0" y="4476750"/>
            <a:ext cx="9144000" cy="2381250"/>
          </a:xfrm>
          <a:prstGeom prst="rect">
            <a:avLst/>
          </a:prstGeom>
        </p:spPr>
      </p:pic>
      <p:sp>
        <p:nvSpPr>
          <p:cNvPr id="16" name="Picture Placeholder 15"/>
          <p:cNvSpPr>
            <a:spLocks noGrp="1"/>
          </p:cNvSpPr>
          <p:nvPr>
            <p:ph type="pic" sz="quarter" idx="12"/>
          </p:nvPr>
        </p:nvSpPr>
        <p:spPr>
          <a:xfrm>
            <a:off x="1847851" y="1384950"/>
            <a:ext cx="3457574" cy="1548000"/>
          </a:xfrm>
          <a:prstGeom prst="rect">
            <a:avLst/>
          </a:prstGeom>
        </p:spPr>
        <p:txBody>
          <a:bodyPr/>
          <a:lstStyle/>
          <a:p>
            <a:r>
              <a:rPr lang="en-US" smtClean="0"/>
              <a:t>Click icon to add picture</a:t>
            </a:r>
            <a:endParaRPr lang="en-GB" dirty="0"/>
          </a:p>
        </p:txBody>
      </p:sp>
      <p:sp>
        <p:nvSpPr>
          <p:cNvPr id="18" name="Rectangle 17"/>
          <p:cNvSpPr/>
          <p:nvPr userDrawn="1"/>
        </p:nvSpPr>
        <p:spPr>
          <a:xfrm>
            <a:off x="0" y="1384950"/>
            <a:ext cx="1847059" cy="1548000"/>
          </a:xfrm>
          <a:prstGeom prst="rect">
            <a:avLst/>
          </a:prstGeom>
          <a:gradFill>
            <a:gsLst>
              <a:gs pos="98000">
                <a:srgbClr val="FFFFFF"/>
              </a:gs>
              <a:gs pos="3000">
                <a:srgbClr val="C1C2DF"/>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33186" y="4638368"/>
            <a:ext cx="6858000" cy="1037967"/>
          </a:xfrm>
        </p:spPr>
        <p:txBody>
          <a:bodyPr lIns="0" bIns="0" anchor="b">
            <a:normAutofit/>
          </a:bodyPr>
          <a:lstStyle>
            <a:lvl1pPr algn="l">
              <a:defRPr sz="3800"/>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433186" y="5696337"/>
            <a:ext cx="6858000" cy="792000"/>
          </a:xfrm>
          <a:prstGeom prst="rect">
            <a:avLst/>
          </a:prstGeom>
        </p:spPr>
        <p:txBody>
          <a:bodyPr lIns="0" tIns="0" anchor="t">
            <a:noAutofit/>
          </a:bodyPr>
          <a:lstStyle>
            <a:lvl1pPr marL="0" indent="0" algn="l">
              <a:lnSpc>
                <a:spcPct val="100000"/>
              </a:lnSpc>
              <a:spcBef>
                <a:spcPts val="0"/>
              </a:spcBef>
              <a:spcAft>
                <a:spcPts val="0"/>
              </a:spcAft>
              <a:buNone/>
              <a:defRPr sz="2200">
                <a:solidFill>
                  <a:schemeClr val="tx2"/>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4" name="Picture Placeholder 13"/>
          <p:cNvSpPr>
            <a:spLocks noGrp="1"/>
          </p:cNvSpPr>
          <p:nvPr>
            <p:ph type="pic" sz="quarter" idx="11"/>
          </p:nvPr>
        </p:nvSpPr>
        <p:spPr>
          <a:xfrm>
            <a:off x="-6350" y="2928750"/>
            <a:ext cx="3454400" cy="1548000"/>
          </a:xfrm>
          <a:prstGeom prst="rect">
            <a:avLst/>
          </a:prstGeom>
        </p:spPr>
        <p:txBody>
          <a:bodyPr/>
          <a:lstStyle/>
          <a:p>
            <a:r>
              <a:rPr lang="en-US" smtClean="0"/>
              <a:t>Click icon to add picture</a:t>
            </a:r>
            <a:endParaRPr lang="en-GB"/>
          </a:p>
        </p:txBody>
      </p:sp>
      <p:sp>
        <p:nvSpPr>
          <p:cNvPr id="17" name="Rectangle 16"/>
          <p:cNvSpPr/>
          <p:nvPr userDrawn="1"/>
        </p:nvSpPr>
        <p:spPr>
          <a:xfrm>
            <a:off x="3448051" y="2928750"/>
            <a:ext cx="1857374" cy="15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icture Placeholder 11"/>
          <p:cNvSpPr>
            <a:spLocks noGrp="1"/>
          </p:cNvSpPr>
          <p:nvPr>
            <p:ph type="pic" sz="quarter" idx="10"/>
          </p:nvPr>
        </p:nvSpPr>
        <p:spPr>
          <a:xfrm>
            <a:off x="5305425" y="1390650"/>
            <a:ext cx="3838575" cy="3086100"/>
          </a:xfrm>
          <a:prstGeom prst="rect">
            <a:avLst/>
          </a:prstGeom>
        </p:spPr>
        <p:txBody>
          <a:bodyPr/>
          <a:lstStyle/>
          <a:p>
            <a:r>
              <a:rPr lang="en-US" smtClean="0"/>
              <a:t>Click icon to add picture</a:t>
            </a:r>
            <a:endParaRPr lang="en-GB" dirty="0"/>
          </a:p>
        </p:txBody>
      </p:sp>
      <p:grpSp>
        <p:nvGrpSpPr>
          <p:cNvPr id="15" name="Group 14"/>
          <p:cNvGrpSpPr/>
          <p:nvPr userDrawn="1"/>
        </p:nvGrpSpPr>
        <p:grpSpPr>
          <a:xfrm>
            <a:off x="7996237" y="6040897"/>
            <a:ext cx="718344" cy="484205"/>
            <a:chOff x="5295913" y="4700600"/>
            <a:chExt cx="3044832" cy="2060580"/>
          </a:xfrm>
          <a:solidFill>
            <a:schemeClr val="accent6"/>
          </a:solidFill>
        </p:grpSpPr>
        <p:sp>
          <p:nvSpPr>
            <p:cNvPr id="19" name="AutoShape 3"/>
            <p:cNvSpPr>
              <a:spLocks noChangeAspect="1" noChangeArrowheads="1" noTextEdit="1"/>
            </p:cNvSpPr>
            <p:nvPr userDrawn="1"/>
          </p:nvSpPr>
          <p:spPr bwMode="auto">
            <a:xfrm>
              <a:off x="5295913" y="4700600"/>
              <a:ext cx="3044832" cy="20605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Rectangle 5"/>
            <p:cNvSpPr>
              <a:spLocks noChangeArrowheads="1"/>
            </p:cNvSpPr>
            <p:nvPr userDrawn="1"/>
          </p:nvSpPr>
          <p:spPr bwMode="auto">
            <a:xfrm>
              <a:off x="5295913" y="4700600"/>
              <a:ext cx="3041657" cy="2060580"/>
            </a:xfrm>
            <a:prstGeom prst="rect">
              <a:avLst/>
            </a:pr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1" name="Rectangle 6"/>
            <p:cNvSpPr>
              <a:spLocks noChangeArrowheads="1"/>
            </p:cNvSpPr>
            <p:nvPr userDrawn="1"/>
          </p:nvSpPr>
          <p:spPr bwMode="auto">
            <a:xfrm>
              <a:off x="5295913" y="4700600"/>
              <a:ext cx="3041657" cy="20605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7"/>
            <p:cNvSpPr>
              <a:spLocks/>
            </p:cNvSpPr>
            <p:nvPr userDrawn="1"/>
          </p:nvSpPr>
          <p:spPr bwMode="auto">
            <a:xfrm>
              <a:off x="6708791" y="49403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5" y="50"/>
                  </a:lnTo>
                  <a:lnTo>
                    <a:pt x="71"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3" name="Freeform 8"/>
            <p:cNvSpPr>
              <a:spLocks/>
            </p:cNvSpPr>
            <p:nvPr userDrawn="1"/>
          </p:nvSpPr>
          <p:spPr bwMode="auto">
            <a:xfrm>
              <a:off x="6708791" y="49403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5" y="50"/>
                  </a:lnTo>
                  <a:lnTo>
                    <a:pt x="71"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4" name="Freeform 9"/>
            <p:cNvSpPr>
              <a:spLocks/>
            </p:cNvSpPr>
            <p:nvPr userDrawn="1"/>
          </p:nvSpPr>
          <p:spPr bwMode="auto">
            <a:xfrm>
              <a:off x="6708791" y="6299216"/>
              <a:ext cx="223838" cy="204788"/>
            </a:xfrm>
            <a:custGeom>
              <a:avLst/>
              <a:gdLst>
                <a:gd name="T0" fmla="*/ 141 w 141"/>
                <a:gd name="T1" fmla="*/ 50 h 129"/>
                <a:gd name="T2" fmla="*/ 96 w 141"/>
                <a:gd name="T3" fmla="*/ 82 h 129"/>
                <a:gd name="T4" fmla="*/ 111 w 141"/>
                <a:gd name="T5" fmla="*/ 129 h 129"/>
                <a:gd name="T6" fmla="*/ 69 w 141"/>
                <a:gd name="T7" fmla="*/ 100 h 129"/>
                <a:gd name="T8" fmla="*/ 27 w 141"/>
                <a:gd name="T9" fmla="*/ 129 h 129"/>
                <a:gd name="T10" fmla="*/ 43 w 141"/>
                <a:gd name="T11" fmla="*/ 82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1" y="129"/>
                  </a:lnTo>
                  <a:lnTo>
                    <a:pt x="69" y="100"/>
                  </a:lnTo>
                  <a:lnTo>
                    <a:pt x="27" y="129"/>
                  </a:lnTo>
                  <a:lnTo>
                    <a:pt x="43" y="82"/>
                  </a:lnTo>
                  <a:lnTo>
                    <a:pt x="0" y="50"/>
                  </a:lnTo>
                  <a:lnTo>
                    <a:pt x="55" y="50"/>
                  </a:lnTo>
                  <a:lnTo>
                    <a:pt x="71"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5" name="Freeform 10"/>
            <p:cNvSpPr>
              <a:spLocks/>
            </p:cNvSpPr>
            <p:nvPr userDrawn="1"/>
          </p:nvSpPr>
          <p:spPr bwMode="auto">
            <a:xfrm>
              <a:off x="6708791" y="6299216"/>
              <a:ext cx="223838" cy="204788"/>
            </a:xfrm>
            <a:custGeom>
              <a:avLst/>
              <a:gdLst>
                <a:gd name="T0" fmla="*/ 141 w 141"/>
                <a:gd name="T1" fmla="*/ 50 h 129"/>
                <a:gd name="T2" fmla="*/ 96 w 141"/>
                <a:gd name="T3" fmla="*/ 82 h 129"/>
                <a:gd name="T4" fmla="*/ 111 w 141"/>
                <a:gd name="T5" fmla="*/ 129 h 129"/>
                <a:gd name="T6" fmla="*/ 69 w 141"/>
                <a:gd name="T7" fmla="*/ 100 h 129"/>
                <a:gd name="T8" fmla="*/ 27 w 141"/>
                <a:gd name="T9" fmla="*/ 129 h 129"/>
                <a:gd name="T10" fmla="*/ 43 w 141"/>
                <a:gd name="T11" fmla="*/ 82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1" y="129"/>
                  </a:lnTo>
                  <a:lnTo>
                    <a:pt x="69" y="100"/>
                  </a:lnTo>
                  <a:lnTo>
                    <a:pt x="27" y="129"/>
                  </a:lnTo>
                  <a:lnTo>
                    <a:pt x="43" y="82"/>
                  </a:lnTo>
                  <a:lnTo>
                    <a:pt x="0" y="50"/>
                  </a:lnTo>
                  <a:lnTo>
                    <a:pt x="55" y="50"/>
                  </a:lnTo>
                  <a:lnTo>
                    <a:pt x="71"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6" name="Freeform 11"/>
            <p:cNvSpPr>
              <a:spLocks/>
            </p:cNvSpPr>
            <p:nvPr userDrawn="1"/>
          </p:nvSpPr>
          <p:spPr bwMode="auto">
            <a:xfrm>
              <a:off x="6030927" y="5619765"/>
              <a:ext cx="220663" cy="204788"/>
            </a:xfrm>
            <a:custGeom>
              <a:avLst/>
              <a:gdLst>
                <a:gd name="T0" fmla="*/ 139 w 139"/>
                <a:gd name="T1" fmla="*/ 50 h 129"/>
                <a:gd name="T2" fmla="*/ 96 w 139"/>
                <a:gd name="T3" fmla="*/ 80 h 129"/>
                <a:gd name="T4" fmla="*/ 110 w 139"/>
                <a:gd name="T5" fmla="*/ 129 h 129"/>
                <a:gd name="T6" fmla="*/ 69 w 139"/>
                <a:gd name="T7" fmla="*/ 100 h 129"/>
                <a:gd name="T8" fmla="*/ 27 w 139"/>
                <a:gd name="T9" fmla="*/ 129 h 129"/>
                <a:gd name="T10" fmla="*/ 43 w 139"/>
                <a:gd name="T11" fmla="*/ 80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0"/>
                  </a:lnTo>
                  <a:lnTo>
                    <a:pt x="110" y="129"/>
                  </a:lnTo>
                  <a:lnTo>
                    <a:pt x="69" y="100"/>
                  </a:lnTo>
                  <a:lnTo>
                    <a:pt x="27" y="129"/>
                  </a:lnTo>
                  <a:lnTo>
                    <a:pt x="43" y="80"/>
                  </a:lnTo>
                  <a:lnTo>
                    <a:pt x="0" y="50"/>
                  </a:lnTo>
                  <a:lnTo>
                    <a:pt x="53" y="50"/>
                  </a:lnTo>
                  <a:lnTo>
                    <a:pt x="70" y="0"/>
                  </a:lnTo>
                  <a:lnTo>
                    <a:pt x="86" y="50"/>
                  </a:lnTo>
                  <a:lnTo>
                    <a:pt x="139"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28" name="Freeform 12"/>
            <p:cNvSpPr>
              <a:spLocks/>
            </p:cNvSpPr>
            <p:nvPr userDrawn="1"/>
          </p:nvSpPr>
          <p:spPr bwMode="auto">
            <a:xfrm>
              <a:off x="6030927" y="5619765"/>
              <a:ext cx="220663" cy="204788"/>
            </a:xfrm>
            <a:custGeom>
              <a:avLst/>
              <a:gdLst>
                <a:gd name="T0" fmla="*/ 139 w 139"/>
                <a:gd name="T1" fmla="*/ 50 h 129"/>
                <a:gd name="T2" fmla="*/ 96 w 139"/>
                <a:gd name="T3" fmla="*/ 80 h 129"/>
                <a:gd name="T4" fmla="*/ 110 w 139"/>
                <a:gd name="T5" fmla="*/ 129 h 129"/>
                <a:gd name="T6" fmla="*/ 69 w 139"/>
                <a:gd name="T7" fmla="*/ 100 h 129"/>
                <a:gd name="T8" fmla="*/ 27 w 139"/>
                <a:gd name="T9" fmla="*/ 129 h 129"/>
                <a:gd name="T10" fmla="*/ 43 w 139"/>
                <a:gd name="T11" fmla="*/ 80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0"/>
                  </a:lnTo>
                  <a:lnTo>
                    <a:pt x="110" y="129"/>
                  </a:lnTo>
                  <a:lnTo>
                    <a:pt x="69" y="100"/>
                  </a:lnTo>
                  <a:lnTo>
                    <a:pt x="27" y="129"/>
                  </a:lnTo>
                  <a:lnTo>
                    <a:pt x="43" y="80"/>
                  </a:lnTo>
                  <a:lnTo>
                    <a:pt x="0" y="50"/>
                  </a:lnTo>
                  <a:lnTo>
                    <a:pt x="53" y="50"/>
                  </a:lnTo>
                  <a:lnTo>
                    <a:pt x="70" y="0"/>
                  </a:lnTo>
                  <a:lnTo>
                    <a:pt x="86" y="50"/>
                  </a:lnTo>
                  <a:lnTo>
                    <a:pt x="139"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0" name="Freeform 13"/>
            <p:cNvSpPr>
              <a:spLocks/>
            </p:cNvSpPr>
            <p:nvPr userDrawn="1"/>
          </p:nvSpPr>
          <p:spPr bwMode="auto">
            <a:xfrm>
              <a:off x="6124590" y="5272101"/>
              <a:ext cx="223838" cy="204788"/>
            </a:xfrm>
            <a:custGeom>
              <a:avLst/>
              <a:gdLst>
                <a:gd name="T0" fmla="*/ 141 w 141"/>
                <a:gd name="T1" fmla="*/ 50 h 129"/>
                <a:gd name="T2" fmla="*/ 98 w 141"/>
                <a:gd name="T3" fmla="*/ 82 h 129"/>
                <a:gd name="T4" fmla="*/ 113 w 141"/>
                <a:gd name="T5" fmla="*/ 129 h 129"/>
                <a:gd name="T6" fmla="*/ 71 w 141"/>
                <a:gd name="T7" fmla="*/ 100 h 129"/>
                <a:gd name="T8" fmla="*/ 27 w 141"/>
                <a:gd name="T9" fmla="*/ 129 h 129"/>
                <a:gd name="T10" fmla="*/ 45 w 141"/>
                <a:gd name="T11" fmla="*/ 82 h 129"/>
                <a:gd name="T12" fmla="*/ 0 w 141"/>
                <a:gd name="T13" fmla="*/ 50 h 129"/>
                <a:gd name="T14" fmla="*/ 55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2"/>
                  </a:lnTo>
                  <a:lnTo>
                    <a:pt x="113" y="129"/>
                  </a:lnTo>
                  <a:lnTo>
                    <a:pt x="71" y="100"/>
                  </a:lnTo>
                  <a:lnTo>
                    <a:pt x="27" y="129"/>
                  </a:lnTo>
                  <a:lnTo>
                    <a:pt x="45" y="82"/>
                  </a:lnTo>
                  <a:lnTo>
                    <a:pt x="0" y="50"/>
                  </a:lnTo>
                  <a:lnTo>
                    <a:pt x="55" y="50"/>
                  </a:lnTo>
                  <a:lnTo>
                    <a:pt x="72" y="0"/>
                  </a:lnTo>
                  <a:lnTo>
                    <a:pt x="88"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1" name="Freeform 14"/>
            <p:cNvSpPr>
              <a:spLocks/>
            </p:cNvSpPr>
            <p:nvPr userDrawn="1"/>
          </p:nvSpPr>
          <p:spPr bwMode="auto">
            <a:xfrm>
              <a:off x="6124590" y="5272101"/>
              <a:ext cx="223838" cy="204788"/>
            </a:xfrm>
            <a:custGeom>
              <a:avLst/>
              <a:gdLst>
                <a:gd name="T0" fmla="*/ 141 w 141"/>
                <a:gd name="T1" fmla="*/ 50 h 129"/>
                <a:gd name="T2" fmla="*/ 98 w 141"/>
                <a:gd name="T3" fmla="*/ 82 h 129"/>
                <a:gd name="T4" fmla="*/ 113 w 141"/>
                <a:gd name="T5" fmla="*/ 129 h 129"/>
                <a:gd name="T6" fmla="*/ 71 w 141"/>
                <a:gd name="T7" fmla="*/ 100 h 129"/>
                <a:gd name="T8" fmla="*/ 27 w 141"/>
                <a:gd name="T9" fmla="*/ 129 h 129"/>
                <a:gd name="T10" fmla="*/ 45 w 141"/>
                <a:gd name="T11" fmla="*/ 82 h 129"/>
                <a:gd name="T12" fmla="*/ 0 w 141"/>
                <a:gd name="T13" fmla="*/ 50 h 129"/>
                <a:gd name="T14" fmla="*/ 55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2"/>
                  </a:lnTo>
                  <a:lnTo>
                    <a:pt x="113" y="129"/>
                  </a:lnTo>
                  <a:lnTo>
                    <a:pt x="71" y="100"/>
                  </a:lnTo>
                  <a:lnTo>
                    <a:pt x="27" y="129"/>
                  </a:lnTo>
                  <a:lnTo>
                    <a:pt x="45" y="82"/>
                  </a:lnTo>
                  <a:lnTo>
                    <a:pt x="0" y="50"/>
                  </a:lnTo>
                  <a:lnTo>
                    <a:pt x="55" y="50"/>
                  </a:lnTo>
                  <a:lnTo>
                    <a:pt x="72" y="0"/>
                  </a:lnTo>
                  <a:lnTo>
                    <a:pt x="88"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2" name="Freeform 15"/>
            <p:cNvSpPr>
              <a:spLocks/>
            </p:cNvSpPr>
            <p:nvPr userDrawn="1"/>
          </p:nvSpPr>
          <p:spPr bwMode="auto">
            <a:xfrm>
              <a:off x="6367478" y="5029213"/>
              <a:ext cx="220663" cy="204788"/>
            </a:xfrm>
            <a:custGeom>
              <a:avLst/>
              <a:gdLst>
                <a:gd name="T0" fmla="*/ 139 w 139"/>
                <a:gd name="T1" fmla="*/ 50 h 129"/>
                <a:gd name="T2" fmla="*/ 96 w 139"/>
                <a:gd name="T3" fmla="*/ 81 h 129"/>
                <a:gd name="T4" fmla="*/ 111 w 139"/>
                <a:gd name="T5" fmla="*/ 129 h 129"/>
                <a:gd name="T6" fmla="*/ 69 w 139"/>
                <a:gd name="T7" fmla="*/ 100 h 129"/>
                <a:gd name="T8" fmla="*/ 27 w 139"/>
                <a:gd name="T9" fmla="*/ 129 h 129"/>
                <a:gd name="T10" fmla="*/ 43 w 139"/>
                <a:gd name="T11" fmla="*/ 81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1"/>
                  </a:lnTo>
                  <a:lnTo>
                    <a:pt x="111" y="129"/>
                  </a:lnTo>
                  <a:lnTo>
                    <a:pt x="69" y="100"/>
                  </a:lnTo>
                  <a:lnTo>
                    <a:pt x="27" y="129"/>
                  </a:lnTo>
                  <a:lnTo>
                    <a:pt x="43" y="81"/>
                  </a:lnTo>
                  <a:lnTo>
                    <a:pt x="0" y="50"/>
                  </a:lnTo>
                  <a:lnTo>
                    <a:pt x="53" y="50"/>
                  </a:lnTo>
                  <a:lnTo>
                    <a:pt x="70" y="0"/>
                  </a:lnTo>
                  <a:lnTo>
                    <a:pt x="86" y="50"/>
                  </a:lnTo>
                  <a:lnTo>
                    <a:pt x="139"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3" name="Freeform 16"/>
            <p:cNvSpPr>
              <a:spLocks/>
            </p:cNvSpPr>
            <p:nvPr userDrawn="1"/>
          </p:nvSpPr>
          <p:spPr bwMode="auto">
            <a:xfrm>
              <a:off x="6367478" y="5029213"/>
              <a:ext cx="220663" cy="204788"/>
            </a:xfrm>
            <a:custGeom>
              <a:avLst/>
              <a:gdLst>
                <a:gd name="T0" fmla="*/ 139 w 139"/>
                <a:gd name="T1" fmla="*/ 50 h 129"/>
                <a:gd name="T2" fmla="*/ 96 w 139"/>
                <a:gd name="T3" fmla="*/ 81 h 129"/>
                <a:gd name="T4" fmla="*/ 111 w 139"/>
                <a:gd name="T5" fmla="*/ 129 h 129"/>
                <a:gd name="T6" fmla="*/ 69 w 139"/>
                <a:gd name="T7" fmla="*/ 100 h 129"/>
                <a:gd name="T8" fmla="*/ 27 w 139"/>
                <a:gd name="T9" fmla="*/ 129 h 129"/>
                <a:gd name="T10" fmla="*/ 43 w 139"/>
                <a:gd name="T11" fmla="*/ 81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1"/>
                  </a:lnTo>
                  <a:lnTo>
                    <a:pt x="111" y="129"/>
                  </a:lnTo>
                  <a:lnTo>
                    <a:pt x="69" y="100"/>
                  </a:lnTo>
                  <a:lnTo>
                    <a:pt x="27" y="129"/>
                  </a:lnTo>
                  <a:lnTo>
                    <a:pt x="43" y="81"/>
                  </a:lnTo>
                  <a:lnTo>
                    <a:pt x="0" y="50"/>
                  </a:lnTo>
                  <a:lnTo>
                    <a:pt x="53" y="50"/>
                  </a:lnTo>
                  <a:lnTo>
                    <a:pt x="70" y="0"/>
                  </a:lnTo>
                  <a:lnTo>
                    <a:pt x="86" y="50"/>
                  </a:lnTo>
                  <a:lnTo>
                    <a:pt x="139"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4" name="Freeform 17"/>
            <p:cNvSpPr>
              <a:spLocks/>
            </p:cNvSpPr>
            <p:nvPr userDrawn="1"/>
          </p:nvSpPr>
          <p:spPr bwMode="auto">
            <a:xfrm>
              <a:off x="7040580" y="50292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4 w 141"/>
                <a:gd name="T15" fmla="*/ 50 h 129"/>
                <a:gd name="T16" fmla="*/ 70 w 141"/>
                <a:gd name="T17" fmla="*/ 0 h 129"/>
                <a:gd name="T18" fmla="*/ 86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4" y="50"/>
                  </a:lnTo>
                  <a:lnTo>
                    <a:pt x="70" y="0"/>
                  </a:lnTo>
                  <a:lnTo>
                    <a:pt x="86"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5" name="Freeform 18"/>
            <p:cNvSpPr>
              <a:spLocks/>
            </p:cNvSpPr>
            <p:nvPr userDrawn="1"/>
          </p:nvSpPr>
          <p:spPr bwMode="auto">
            <a:xfrm>
              <a:off x="7040580" y="50292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4 w 141"/>
                <a:gd name="T15" fmla="*/ 50 h 129"/>
                <a:gd name="T16" fmla="*/ 70 w 141"/>
                <a:gd name="T17" fmla="*/ 0 h 129"/>
                <a:gd name="T18" fmla="*/ 86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4" y="50"/>
                  </a:lnTo>
                  <a:lnTo>
                    <a:pt x="70" y="0"/>
                  </a:lnTo>
                  <a:lnTo>
                    <a:pt x="86"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6" name="Freeform 19"/>
            <p:cNvSpPr>
              <a:spLocks/>
            </p:cNvSpPr>
            <p:nvPr userDrawn="1"/>
          </p:nvSpPr>
          <p:spPr bwMode="auto">
            <a:xfrm>
              <a:off x="7285055" y="5272101"/>
              <a:ext cx="223838" cy="204788"/>
            </a:xfrm>
            <a:custGeom>
              <a:avLst/>
              <a:gdLst>
                <a:gd name="T0" fmla="*/ 141 w 141"/>
                <a:gd name="T1" fmla="*/ 50 h 129"/>
                <a:gd name="T2" fmla="*/ 96 w 141"/>
                <a:gd name="T3" fmla="*/ 82 h 129"/>
                <a:gd name="T4" fmla="*/ 112 w 141"/>
                <a:gd name="T5" fmla="*/ 129 h 129"/>
                <a:gd name="T6" fmla="*/ 71 w 141"/>
                <a:gd name="T7" fmla="*/ 100 h 129"/>
                <a:gd name="T8" fmla="*/ 27 w 141"/>
                <a:gd name="T9" fmla="*/ 129 h 129"/>
                <a:gd name="T10" fmla="*/ 43 w 141"/>
                <a:gd name="T11" fmla="*/ 82 h 129"/>
                <a:gd name="T12" fmla="*/ 0 w 141"/>
                <a:gd name="T13" fmla="*/ 50 h 129"/>
                <a:gd name="T14" fmla="*/ 55 w 141"/>
                <a:gd name="T15" fmla="*/ 50 h 129"/>
                <a:gd name="T16" fmla="*/ 72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2" y="129"/>
                  </a:lnTo>
                  <a:lnTo>
                    <a:pt x="71" y="100"/>
                  </a:lnTo>
                  <a:lnTo>
                    <a:pt x="27" y="129"/>
                  </a:lnTo>
                  <a:lnTo>
                    <a:pt x="43" y="82"/>
                  </a:lnTo>
                  <a:lnTo>
                    <a:pt x="0" y="50"/>
                  </a:lnTo>
                  <a:lnTo>
                    <a:pt x="55" y="50"/>
                  </a:lnTo>
                  <a:lnTo>
                    <a:pt x="72"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7" name="Freeform 20"/>
            <p:cNvSpPr>
              <a:spLocks/>
            </p:cNvSpPr>
            <p:nvPr userDrawn="1"/>
          </p:nvSpPr>
          <p:spPr bwMode="auto">
            <a:xfrm>
              <a:off x="7285055" y="5272101"/>
              <a:ext cx="223838" cy="204788"/>
            </a:xfrm>
            <a:custGeom>
              <a:avLst/>
              <a:gdLst>
                <a:gd name="T0" fmla="*/ 141 w 141"/>
                <a:gd name="T1" fmla="*/ 50 h 129"/>
                <a:gd name="T2" fmla="*/ 96 w 141"/>
                <a:gd name="T3" fmla="*/ 82 h 129"/>
                <a:gd name="T4" fmla="*/ 112 w 141"/>
                <a:gd name="T5" fmla="*/ 129 h 129"/>
                <a:gd name="T6" fmla="*/ 71 w 141"/>
                <a:gd name="T7" fmla="*/ 100 h 129"/>
                <a:gd name="T8" fmla="*/ 27 w 141"/>
                <a:gd name="T9" fmla="*/ 129 h 129"/>
                <a:gd name="T10" fmla="*/ 43 w 141"/>
                <a:gd name="T11" fmla="*/ 82 h 129"/>
                <a:gd name="T12" fmla="*/ 0 w 141"/>
                <a:gd name="T13" fmla="*/ 50 h 129"/>
                <a:gd name="T14" fmla="*/ 55 w 141"/>
                <a:gd name="T15" fmla="*/ 50 h 129"/>
                <a:gd name="T16" fmla="*/ 72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2" y="129"/>
                  </a:lnTo>
                  <a:lnTo>
                    <a:pt x="71" y="100"/>
                  </a:lnTo>
                  <a:lnTo>
                    <a:pt x="27" y="129"/>
                  </a:lnTo>
                  <a:lnTo>
                    <a:pt x="43" y="82"/>
                  </a:lnTo>
                  <a:lnTo>
                    <a:pt x="0" y="50"/>
                  </a:lnTo>
                  <a:lnTo>
                    <a:pt x="55" y="50"/>
                  </a:lnTo>
                  <a:lnTo>
                    <a:pt x="72"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8" name="Freeform 21"/>
            <p:cNvSpPr>
              <a:spLocks/>
            </p:cNvSpPr>
            <p:nvPr userDrawn="1"/>
          </p:nvSpPr>
          <p:spPr bwMode="auto">
            <a:xfrm>
              <a:off x="6121415" y="5956316"/>
              <a:ext cx="225426" cy="204788"/>
            </a:xfrm>
            <a:custGeom>
              <a:avLst/>
              <a:gdLst>
                <a:gd name="T0" fmla="*/ 142 w 142"/>
                <a:gd name="T1" fmla="*/ 50 h 129"/>
                <a:gd name="T2" fmla="*/ 97 w 142"/>
                <a:gd name="T3" fmla="*/ 81 h 129"/>
                <a:gd name="T4" fmla="*/ 113 w 142"/>
                <a:gd name="T5" fmla="*/ 129 h 129"/>
                <a:gd name="T6" fmla="*/ 71 w 142"/>
                <a:gd name="T7" fmla="*/ 100 h 129"/>
                <a:gd name="T8" fmla="*/ 28 w 142"/>
                <a:gd name="T9" fmla="*/ 129 h 129"/>
                <a:gd name="T10" fmla="*/ 44 w 142"/>
                <a:gd name="T11" fmla="*/ 81 h 129"/>
                <a:gd name="T12" fmla="*/ 0 w 142"/>
                <a:gd name="T13" fmla="*/ 50 h 129"/>
                <a:gd name="T14" fmla="*/ 55 w 142"/>
                <a:gd name="T15" fmla="*/ 50 h 129"/>
                <a:gd name="T16" fmla="*/ 73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1"/>
                  </a:lnTo>
                  <a:lnTo>
                    <a:pt x="113" y="129"/>
                  </a:lnTo>
                  <a:lnTo>
                    <a:pt x="71" y="100"/>
                  </a:lnTo>
                  <a:lnTo>
                    <a:pt x="28" y="129"/>
                  </a:lnTo>
                  <a:lnTo>
                    <a:pt x="44" y="81"/>
                  </a:lnTo>
                  <a:lnTo>
                    <a:pt x="0" y="50"/>
                  </a:lnTo>
                  <a:lnTo>
                    <a:pt x="55" y="50"/>
                  </a:lnTo>
                  <a:lnTo>
                    <a:pt x="73" y="0"/>
                  </a:lnTo>
                  <a:lnTo>
                    <a:pt x="87" y="50"/>
                  </a:lnTo>
                  <a:lnTo>
                    <a:pt x="142"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39" name="Freeform 22"/>
            <p:cNvSpPr>
              <a:spLocks/>
            </p:cNvSpPr>
            <p:nvPr userDrawn="1"/>
          </p:nvSpPr>
          <p:spPr bwMode="auto">
            <a:xfrm>
              <a:off x="6121415" y="5956316"/>
              <a:ext cx="225426" cy="204788"/>
            </a:xfrm>
            <a:custGeom>
              <a:avLst/>
              <a:gdLst>
                <a:gd name="T0" fmla="*/ 142 w 142"/>
                <a:gd name="T1" fmla="*/ 50 h 129"/>
                <a:gd name="T2" fmla="*/ 97 w 142"/>
                <a:gd name="T3" fmla="*/ 81 h 129"/>
                <a:gd name="T4" fmla="*/ 113 w 142"/>
                <a:gd name="T5" fmla="*/ 129 h 129"/>
                <a:gd name="T6" fmla="*/ 71 w 142"/>
                <a:gd name="T7" fmla="*/ 100 h 129"/>
                <a:gd name="T8" fmla="*/ 28 w 142"/>
                <a:gd name="T9" fmla="*/ 129 h 129"/>
                <a:gd name="T10" fmla="*/ 44 w 142"/>
                <a:gd name="T11" fmla="*/ 81 h 129"/>
                <a:gd name="T12" fmla="*/ 0 w 142"/>
                <a:gd name="T13" fmla="*/ 50 h 129"/>
                <a:gd name="T14" fmla="*/ 55 w 142"/>
                <a:gd name="T15" fmla="*/ 50 h 129"/>
                <a:gd name="T16" fmla="*/ 73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1"/>
                  </a:lnTo>
                  <a:lnTo>
                    <a:pt x="113" y="129"/>
                  </a:lnTo>
                  <a:lnTo>
                    <a:pt x="71" y="100"/>
                  </a:lnTo>
                  <a:lnTo>
                    <a:pt x="28" y="129"/>
                  </a:lnTo>
                  <a:lnTo>
                    <a:pt x="44" y="81"/>
                  </a:lnTo>
                  <a:lnTo>
                    <a:pt x="0" y="50"/>
                  </a:lnTo>
                  <a:lnTo>
                    <a:pt x="55" y="50"/>
                  </a:lnTo>
                  <a:lnTo>
                    <a:pt x="73" y="0"/>
                  </a:lnTo>
                  <a:lnTo>
                    <a:pt x="87" y="50"/>
                  </a:lnTo>
                  <a:lnTo>
                    <a:pt x="142"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0" name="Freeform 23"/>
            <p:cNvSpPr>
              <a:spLocks/>
            </p:cNvSpPr>
            <p:nvPr userDrawn="1"/>
          </p:nvSpPr>
          <p:spPr bwMode="auto">
            <a:xfrm>
              <a:off x="6364303" y="6207141"/>
              <a:ext cx="222251" cy="206376"/>
            </a:xfrm>
            <a:custGeom>
              <a:avLst/>
              <a:gdLst>
                <a:gd name="T0" fmla="*/ 140 w 140"/>
                <a:gd name="T1" fmla="*/ 51 h 130"/>
                <a:gd name="T2" fmla="*/ 96 w 140"/>
                <a:gd name="T3" fmla="*/ 82 h 130"/>
                <a:gd name="T4" fmla="*/ 111 w 140"/>
                <a:gd name="T5" fmla="*/ 130 h 130"/>
                <a:gd name="T6" fmla="*/ 69 w 140"/>
                <a:gd name="T7" fmla="*/ 100 h 130"/>
                <a:gd name="T8" fmla="*/ 27 w 140"/>
                <a:gd name="T9" fmla="*/ 130 h 130"/>
                <a:gd name="T10" fmla="*/ 43 w 140"/>
                <a:gd name="T11" fmla="*/ 82 h 130"/>
                <a:gd name="T12" fmla="*/ 0 w 140"/>
                <a:gd name="T13" fmla="*/ 51 h 130"/>
                <a:gd name="T14" fmla="*/ 53 w 140"/>
                <a:gd name="T15" fmla="*/ 51 h 130"/>
                <a:gd name="T16" fmla="*/ 71 w 140"/>
                <a:gd name="T17" fmla="*/ 0 h 130"/>
                <a:gd name="T18" fmla="*/ 87 w 140"/>
                <a:gd name="T19" fmla="*/ 51 h 130"/>
                <a:gd name="T20" fmla="*/ 140 w 140"/>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30">
                  <a:moveTo>
                    <a:pt x="140" y="51"/>
                  </a:moveTo>
                  <a:lnTo>
                    <a:pt x="96" y="82"/>
                  </a:lnTo>
                  <a:lnTo>
                    <a:pt x="111" y="130"/>
                  </a:lnTo>
                  <a:lnTo>
                    <a:pt x="69" y="100"/>
                  </a:lnTo>
                  <a:lnTo>
                    <a:pt x="27" y="130"/>
                  </a:lnTo>
                  <a:lnTo>
                    <a:pt x="43" y="82"/>
                  </a:lnTo>
                  <a:lnTo>
                    <a:pt x="0" y="51"/>
                  </a:lnTo>
                  <a:lnTo>
                    <a:pt x="53" y="51"/>
                  </a:lnTo>
                  <a:lnTo>
                    <a:pt x="71" y="0"/>
                  </a:lnTo>
                  <a:lnTo>
                    <a:pt x="87" y="51"/>
                  </a:lnTo>
                  <a:lnTo>
                    <a:pt x="140" y="51"/>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1" name="Freeform 24"/>
            <p:cNvSpPr>
              <a:spLocks/>
            </p:cNvSpPr>
            <p:nvPr userDrawn="1"/>
          </p:nvSpPr>
          <p:spPr bwMode="auto">
            <a:xfrm>
              <a:off x="6364303" y="6207141"/>
              <a:ext cx="222251" cy="206376"/>
            </a:xfrm>
            <a:custGeom>
              <a:avLst/>
              <a:gdLst>
                <a:gd name="T0" fmla="*/ 140 w 140"/>
                <a:gd name="T1" fmla="*/ 51 h 130"/>
                <a:gd name="T2" fmla="*/ 96 w 140"/>
                <a:gd name="T3" fmla="*/ 82 h 130"/>
                <a:gd name="T4" fmla="*/ 111 w 140"/>
                <a:gd name="T5" fmla="*/ 130 h 130"/>
                <a:gd name="T6" fmla="*/ 69 w 140"/>
                <a:gd name="T7" fmla="*/ 100 h 130"/>
                <a:gd name="T8" fmla="*/ 27 w 140"/>
                <a:gd name="T9" fmla="*/ 130 h 130"/>
                <a:gd name="T10" fmla="*/ 43 w 140"/>
                <a:gd name="T11" fmla="*/ 82 h 130"/>
                <a:gd name="T12" fmla="*/ 0 w 140"/>
                <a:gd name="T13" fmla="*/ 51 h 130"/>
                <a:gd name="T14" fmla="*/ 53 w 140"/>
                <a:gd name="T15" fmla="*/ 51 h 130"/>
                <a:gd name="T16" fmla="*/ 71 w 140"/>
                <a:gd name="T17" fmla="*/ 0 h 130"/>
                <a:gd name="T18" fmla="*/ 87 w 140"/>
                <a:gd name="T19" fmla="*/ 51 h 130"/>
                <a:gd name="T20" fmla="*/ 140 w 140"/>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30">
                  <a:moveTo>
                    <a:pt x="140" y="51"/>
                  </a:moveTo>
                  <a:lnTo>
                    <a:pt x="96" y="82"/>
                  </a:lnTo>
                  <a:lnTo>
                    <a:pt x="111" y="130"/>
                  </a:lnTo>
                  <a:lnTo>
                    <a:pt x="69" y="100"/>
                  </a:lnTo>
                  <a:lnTo>
                    <a:pt x="27" y="130"/>
                  </a:lnTo>
                  <a:lnTo>
                    <a:pt x="43" y="82"/>
                  </a:lnTo>
                  <a:lnTo>
                    <a:pt x="0" y="51"/>
                  </a:lnTo>
                  <a:lnTo>
                    <a:pt x="53" y="51"/>
                  </a:lnTo>
                  <a:lnTo>
                    <a:pt x="71" y="0"/>
                  </a:lnTo>
                  <a:lnTo>
                    <a:pt x="87" y="51"/>
                  </a:lnTo>
                  <a:lnTo>
                    <a:pt x="140" y="51"/>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2" name="Freeform 25"/>
            <p:cNvSpPr>
              <a:spLocks/>
            </p:cNvSpPr>
            <p:nvPr userDrawn="1"/>
          </p:nvSpPr>
          <p:spPr bwMode="auto">
            <a:xfrm>
              <a:off x="7045342" y="6207141"/>
              <a:ext cx="223838" cy="206376"/>
            </a:xfrm>
            <a:custGeom>
              <a:avLst/>
              <a:gdLst>
                <a:gd name="T0" fmla="*/ 141 w 141"/>
                <a:gd name="T1" fmla="*/ 51 h 130"/>
                <a:gd name="T2" fmla="*/ 96 w 141"/>
                <a:gd name="T3" fmla="*/ 82 h 130"/>
                <a:gd name="T4" fmla="*/ 111 w 141"/>
                <a:gd name="T5" fmla="*/ 130 h 130"/>
                <a:gd name="T6" fmla="*/ 71 w 141"/>
                <a:gd name="T7" fmla="*/ 100 h 130"/>
                <a:gd name="T8" fmla="*/ 27 w 141"/>
                <a:gd name="T9" fmla="*/ 130 h 130"/>
                <a:gd name="T10" fmla="*/ 43 w 141"/>
                <a:gd name="T11" fmla="*/ 82 h 130"/>
                <a:gd name="T12" fmla="*/ 0 w 141"/>
                <a:gd name="T13" fmla="*/ 51 h 130"/>
                <a:gd name="T14" fmla="*/ 55 w 141"/>
                <a:gd name="T15" fmla="*/ 51 h 130"/>
                <a:gd name="T16" fmla="*/ 72 w 141"/>
                <a:gd name="T17" fmla="*/ 0 h 130"/>
                <a:gd name="T18" fmla="*/ 87 w 141"/>
                <a:gd name="T19" fmla="*/ 51 h 130"/>
                <a:gd name="T20" fmla="*/ 141 w 141"/>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30">
                  <a:moveTo>
                    <a:pt x="141" y="51"/>
                  </a:moveTo>
                  <a:lnTo>
                    <a:pt x="96" y="82"/>
                  </a:lnTo>
                  <a:lnTo>
                    <a:pt x="111" y="130"/>
                  </a:lnTo>
                  <a:lnTo>
                    <a:pt x="71" y="100"/>
                  </a:lnTo>
                  <a:lnTo>
                    <a:pt x="27" y="130"/>
                  </a:lnTo>
                  <a:lnTo>
                    <a:pt x="43" y="82"/>
                  </a:lnTo>
                  <a:lnTo>
                    <a:pt x="0" y="51"/>
                  </a:lnTo>
                  <a:lnTo>
                    <a:pt x="55" y="51"/>
                  </a:lnTo>
                  <a:lnTo>
                    <a:pt x="72" y="0"/>
                  </a:lnTo>
                  <a:lnTo>
                    <a:pt x="87" y="51"/>
                  </a:lnTo>
                  <a:lnTo>
                    <a:pt x="141" y="51"/>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3" name="Freeform 26"/>
            <p:cNvSpPr>
              <a:spLocks/>
            </p:cNvSpPr>
            <p:nvPr userDrawn="1"/>
          </p:nvSpPr>
          <p:spPr bwMode="auto">
            <a:xfrm>
              <a:off x="7045342" y="6207141"/>
              <a:ext cx="223838" cy="206376"/>
            </a:xfrm>
            <a:custGeom>
              <a:avLst/>
              <a:gdLst>
                <a:gd name="T0" fmla="*/ 141 w 141"/>
                <a:gd name="T1" fmla="*/ 51 h 130"/>
                <a:gd name="T2" fmla="*/ 96 w 141"/>
                <a:gd name="T3" fmla="*/ 82 h 130"/>
                <a:gd name="T4" fmla="*/ 111 w 141"/>
                <a:gd name="T5" fmla="*/ 130 h 130"/>
                <a:gd name="T6" fmla="*/ 71 w 141"/>
                <a:gd name="T7" fmla="*/ 100 h 130"/>
                <a:gd name="T8" fmla="*/ 27 w 141"/>
                <a:gd name="T9" fmla="*/ 130 h 130"/>
                <a:gd name="T10" fmla="*/ 43 w 141"/>
                <a:gd name="T11" fmla="*/ 82 h 130"/>
                <a:gd name="T12" fmla="*/ 0 w 141"/>
                <a:gd name="T13" fmla="*/ 51 h 130"/>
                <a:gd name="T14" fmla="*/ 55 w 141"/>
                <a:gd name="T15" fmla="*/ 51 h 130"/>
                <a:gd name="T16" fmla="*/ 72 w 141"/>
                <a:gd name="T17" fmla="*/ 0 h 130"/>
                <a:gd name="T18" fmla="*/ 87 w 141"/>
                <a:gd name="T19" fmla="*/ 51 h 130"/>
                <a:gd name="T20" fmla="*/ 141 w 141"/>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30">
                  <a:moveTo>
                    <a:pt x="141" y="51"/>
                  </a:moveTo>
                  <a:lnTo>
                    <a:pt x="96" y="82"/>
                  </a:lnTo>
                  <a:lnTo>
                    <a:pt x="111" y="130"/>
                  </a:lnTo>
                  <a:lnTo>
                    <a:pt x="71" y="100"/>
                  </a:lnTo>
                  <a:lnTo>
                    <a:pt x="27" y="130"/>
                  </a:lnTo>
                  <a:lnTo>
                    <a:pt x="43" y="82"/>
                  </a:lnTo>
                  <a:lnTo>
                    <a:pt x="0" y="51"/>
                  </a:lnTo>
                  <a:lnTo>
                    <a:pt x="55" y="51"/>
                  </a:lnTo>
                  <a:lnTo>
                    <a:pt x="72" y="0"/>
                  </a:lnTo>
                  <a:lnTo>
                    <a:pt x="87" y="51"/>
                  </a:lnTo>
                  <a:lnTo>
                    <a:pt x="141" y="51"/>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4" name="Freeform 27"/>
            <p:cNvSpPr>
              <a:spLocks/>
            </p:cNvSpPr>
            <p:nvPr userDrawn="1"/>
          </p:nvSpPr>
          <p:spPr bwMode="auto">
            <a:xfrm>
              <a:off x="7288230" y="5956316"/>
              <a:ext cx="223838" cy="204788"/>
            </a:xfrm>
            <a:custGeom>
              <a:avLst/>
              <a:gdLst>
                <a:gd name="T0" fmla="*/ 141 w 141"/>
                <a:gd name="T1" fmla="*/ 50 h 129"/>
                <a:gd name="T2" fmla="*/ 98 w 141"/>
                <a:gd name="T3" fmla="*/ 81 h 129"/>
                <a:gd name="T4" fmla="*/ 112 w 141"/>
                <a:gd name="T5" fmla="*/ 129 h 129"/>
                <a:gd name="T6" fmla="*/ 70 w 141"/>
                <a:gd name="T7" fmla="*/ 100 h 129"/>
                <a:gd name="T8" fmla="*/ 27 w 141"/>
                <a:gd name="T9" fmla="*/ 129 h 129"/>
                <a:gd name="T10" fmla="*/ 45 w 141"/>
                <a:gd name="T11" fmla="*/ 81 h 129"/>
                <a:gd name="T12" fmla="*/ 0 w 141"/>
                <a:gd name="T13" fmla="*/ 50 h 129"/>
                <a:gd name="T14" fmla="*/ 54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1"/>
                  </a:lnTo>
                  <a:lnTo>
                    <a:pt x="112" y="129"/>
                  </a:lnTo>
                  <a:lnTo>
                    <a:pt x="70" y="100"/>
                  </a:lnTo>
                  <a:lnTo>
                    <a:pt x="27" y="129"/>
                  </a:lnTo>
                  <a:lnTo>
                    <a:pt x="45" y="81"/>
                  </a:lnTo>
                  <a:lnTo>
                    <a:pt x="0" y="50"/>
                  </a:lnTo>
                  <a:lnTo>
                    <a:pt x="54" y="50"/>
                  </a:lnTo>
                  <a:lnTo>
                    <a:pt x="72" y="0"/>
                  </a:lnTo>
                  <a:lnTo>
                    <a:pt x="88"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5" name="Freeform 28"/>
            <p:cNvSpPr>
              <a:spLocks/>
            </p:cNvSpPr>
            <p:nvPr userDrawn="1"/>
          </p:nvSpPr>
          <p:spPr bwMode="auto">
            <a:xfrm>
              <a:off x="7288230" y="5956316"/>
              <a:ext cx="223838" cy="204788"/>
            </a:xfrm>
            <a:custGeom>
              <a:avLst/>
              <a:gdLst>
                <a:gd name="T0" fmla="*/ 141 w 141"/>
                <a:gd name="T1" fmla="*/ 50 h 129"/>
                <a:gd name="T2" fmla="*/ 98 w 141"/>
                <a:gd name="T3" fmla="*/ 81 h 129"/>
                <a:gd name="T4" fmla="*/ 112 w 141"/>
                <a:gd name="T5" fmla="*/ 129 h 129"/>
                <a:gd name="T6" fmla="*/ 70 w 141"/>
                <a:gd name="T7" fmla="*/ 100 h 129"/>
                <a:gd name="T8" fmla="*/ 27 w 141"/>
                <a:gd name="T9" fmla="*/ 129 h 129"/>
                <a:gd name="T10" fmla="*/ 45 w 141"/>
                <a:gd name="T11" fmla="*/ 81 h 129"/>
                <a:gd name="T12" fmla="*/ 0 w 141"/>
                <a:gd name="T13" fmla="*/ 50 h 129"/>
                <a:gd name="T14" fmla="*/ 54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1"/>
                  </a:lnTo>
                  <a:lnTo>
                    <a:pt x="112" y="129"/>
                  </a:lnTo>
                  <a:lnTo>
                    <a:pt x="70" y="100"/>
                  </a:lnTo>
                  <a:lnTo>
                    <a:pt x="27" y="129"/>
                  </a:lnTo>
                  <a:lnTo>
                    <a:pt x="45" y="81"/>
                  </a:lnTo>
                  <a:lnTo>
                    <a:pt x="0" y="50"/>
                  </a:lnTo>
                  <a:lnTo>
                    <a:pt x="54" y="50"/>
                  </a:lnTo>
                  <a:lnTo>
                    <a:pt x="72" y="0"/>
                  </a:lnTo>
                  <a:lnTo>
                    <a:pt x="88"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6" name="Freeform 29"/>
            <p:cNvSpPr>
              <a:spLocks/>
            </p:cNvSpPr>
            <p:nvPr userDrawn="1"/>
          </p:nvSpPr>
          <p:spPr bwMode="auto">
            <a:xfrm>
              <a:off x="7378718" y="5619765"/>
              <a:ext cx="225426" cy="204788"/>
            </a:xfrm>
            <a:custGeom>
              <a:avLst/>
              <a:gdLst>
                <a:gd name="T0" fmla="*/ 142 w 142"/>
                <a:gd name="T1" fmla="*/ 50 h 129"/>
                <a:gd name="T2" fmla="*/ 97 w 142"/>
                <a:gd name="T3" fmla="*/ 80 h 129"/>
                <a:gd name="T4" fmla="*/ 111 w 142"/>
                <a:gd name="T5" fmla="*/ 129 h 129"/>
                <a:gd name="T6" fmla="*/ 71 w 142"/>
                <a:gd name="T7" fmla="*/ 100 h 129"/>
                <a:gd name="T8" fmla="*/ 28 w 142"/>
                <a:gd name="T9" fmla="*/ 129 h 129"/>
                <a:gd name="T10" fmla="*/ 44 w 142"/>
                <a:gd name="T11" fmla="*/ 80 h 129"/>
                <a:gd name="T12" fmla="*/ 0 w 142"/>
                <a:gd name="T13" fmla="*/ 50 h 129"/>
                <a:gd name="T14" fmla="*/ 55 w 142"/>
                <a:gd name="T15" fmla="*/ 50 h 129"/>
                <a:gd name="T16" fmla="*/ 71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0"/>
                  </a:lnTo>
                  <a:lnTo>
                    <a:pt x="111" y="129"/>
                  </a:lnTo>
                  <a:lnTo>
                    <a:pt x="71" y="100"/>
                  </a:lnTo>
                  <a:lnTo>
                    <a:pt x="28" y="129"/>
                  </a:lnTo>
                  <a:lnTo>
                    <a:pt x="44" y="80"/>
                  </a:lnTo>
                  <a:lnTo>
                    <a:pt x="0" y="50"/>
                  </a:lnTo>
                  <a:lnTo>
                    <a:pt x="55" y="50"/>
                  </a:lnTo>
                  <a:lnTo>
                    <a:pt x="71" y="0"/>
                  </a:lnTo>
                  <a:lnTo>
                    <a:pt x="87" y="50"/>
                  </a:lnTo>
                  <a:lnTo>
                    <a:pt x="142"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7" name="Freeform 30"/>
            <p:cNvSpPr>
              <a:spLocks/>
            </p:cNvSpPr>
            <p:nvPr userDrawn="1"/>
          </p:nvSpPr>
          <p:spPr bwMode="auto">
            <a:xfrm>
              <a:off x="7378718" y="5619765"/>
              <a:ext cx="225426" cy="204788"/>
            </a:xfrm>
            <a:custGeom>
              <a:avLst/>
              <a:gdLst>
                <a:gd name="T0" fmla="*/ 142 w 142"/>
                <a:gd name="T1" fmla="*/ 50 h 129"/>
                <a:gd name="T2" fmla="*/ 97 w 142"/>
                <a:gd name="T3" fmla="*/ 80 h 129"/>
                <a:gd name="T4" fmla="*/ 111 w 142"/>
                <a:gd name="T5" fmla="*/ 129 h 129"/>
                <a:gd name="T6" fmla="*/ 71 w 142"/>
                <a:gd name="T7" fmla="*/ 100 h 129"/>
                <a:gd name="T8" fmla="*/ 28 w 142"/>
                <a:gd name="T9" fmla="*/ 129 h 129"/>
                <a:gd name="T10" fmla="*/ 44 w 142"/>
                <a:gd name="T11" fmla="*/ 80 h 129"/>
                <a:gd name="T12" fmla="*/ 0 w 142"/>
                <a:gd name="T13" fmla="*/ 50 h 129"/>
                <a:gd name="T14" fmla="*/ 55 w 142"/>
                <a:gd name="T15" fmla="*/ 50 h 129"/>
                <a:gd name="T16" fmla="*/ 71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0"/>
                  </a:lnTo>
                  <a:lnTo>
                    <a:pt x="111" y="129"/>
                  </a:lnTo>
                  <a:lnTo>
                    <a:pt x="71" y="100"/>
                  </a:lnTo>
                  <a:lnTo>
                    <a:pt x="28" y="129"/>
                  </a:lnTo>
                  <a:lnTo>
                    <a:pt x="44" y="80"/>
                  </a:lnTo>
                  <a:lnTo>
                    <a:pt x="0" y="50"/>
                  </a:lnTo>
                  <a:lnTo>
                    <a:pt x="55" y="50"/>
                  </a:lnTo>
                  <a:lnTo>
                    <a:pt x="71" y="0"/>
                  </a:lnTo>
                  <a:lnTo>
                    <a:pt x="87" y="50"/>
                  </a:lnTo>
                  <a:lnTo>
                    <a:pt x="142"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grpSp>
      <p:sp>
        <p:nvSpPr>
          <p:cNvPr id="4" name="Rectangle 3"/>
          <p:cNvSpPr/>
          <p:nvPr userDrawn="1"/>
        </p:nvSpPr>
        <p:spPr>
          <a:xfrm>
            <a:off x="362553" y="6442462"/>
            <a:ext cx="6873875" cy="261610"/>
          </a:xfrm>
          <a:prstGeom prst="rect">
            <a:avLst/>
          </a:prstGeom>
        </p:spPr>
        <p:txBody>
          <a:bodyPr wrap="square">
            <a:spAutoFit/>
          </a:bodyPr>
          <a:lstStyle/>
          <a:p>
            <a:r>
              <a:rPr lang="en-GB" sz="1100" b="0" i="0" u="none" strike="noStrike" kern="1200" baseline="0" dirty="0" smtClean="0">
                <a:solidFill>
                  <a:schemeClr val="accent5">
                    <a:lumMod val="75000"/>
                  </a:schemeClr>
                </a:solidFill>
                <a:latin typeface="+mn-lt"/>
                <a:ea typeface="+mn-ea"/>
                <a:cs typeface="+mn-cs"/>
              </a:rPr>
              <a:t>European Union Agency for Network and Information Security</a:t>
            </a:r>
            <a:endParaRPr lang="en-GB" sz="1100" dirty="0">
              <a:solidFill>
                <a:schemeClr val="accent5">
                  <a:lumMod val="75000"/>
                </a:schemeClr>
              </a:solidFill>
            </a:endParaRPr>
          </a:p>
        </p:txBody>
      </p:sp>
      <p:pic>
        <p:nvPicPr>
          <p:cNvPr id="49" name="Picture 4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800" y="300463"/>
            <a:ext cx="879853" cy="842538"/>
          </a:xfrm>
          <a:prstGeom prst="rect">
            <a:avLst/>
          </a:prstGeom>
        </p:spPr>
      </p:pic>
    </p:spTree>
    <p:extLst>
      <p:ext uri="{BB962C8B-B14F-4D97-AF65-F5344CB8AC3E}">
        <p14:creationId xmlns:p14="http://schemas.microsoft.com/office/powerpoint/2010/main" val="2727287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About vulnerability disclosure |  Cosmin Ciobanu ENISA 2016</a:t>
            </a:r>
            <a:endParaRPr lang="en-GB" dirty="0"/>
          </a:p>
        </p:txBody>
      </p:sp>
    </p:spTree>
    <p:extLst>
      <p:ext uri="{BB962C8B-B14F-4D97-AF65-F5344CB8AC3E}">
        <p14:creationId xmlns:p14="http://schemas.microsoft.com/office/powerpoint/2010/main" val="2876630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17315"/>
          <a:stretch/>
        </p:blipFill>
        <p:spPr>
          <a:xfrm>
            <a:off x="0" y="1187450"/>
            <a:ext cx="9144000" cy="5670550"/>
          </a:xfrm>
          <a:prstGeom prst="rect">
            <a:avLst/>
          </a:prstGeom>
        </p:spPr>
      </p:pic>
      <p:sp>
        <p:nvSpPr>
          <p:cNvPr id="13" name="Rectangle 12"/>
          <p:cNvSpPr/>
          <p:nvPr userDrawn="1"/>
        </p:nvSpPr>
        <p:spPr>
          <a:xfrm>
            <a:off x="441325" y="1638300"/>
            <a:ext cx="8262938" cy="3453989"/>
          </a:xfrm>
          <a:prstGeom prst="rect">
            <a:avLst/>
          </a:prstGeom>
          <a:solidFill>
            <a:srgbClr val="DC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 name="Footer Placeholder 4"/>
          <p:cNvSpPr>
            <a:spLocks noGrp="1"/>
          </p:cNvSpPr>
          <p:nvPr>
            <p:ph type="ftr" sz="quarter" idx="11"/>
          </p:nvPr>
        </p:nvSpPr>
        <p:spPr/>
        <p:txBody>
          <a:bodyPr/>
          <a:lstStyle/>
          <a:p>
            <a:r>
              <a:rPr lang="en-US" smtClean="0"/>
              <a:t>About vulnerability disclosure |  Cosmin Ciobanu ENISA 2016</a:t>
            </a:r>
            <a:endParaRPr lang="en-GB" dirty="0"/>
          </a:p>
        </p:txBody>
      </p:sp>
      <p:sp>
        <p:nvSpPr>
          <p:cNvPr id="7" name="Title 6"/>
          <p:cNvSpPr>
            <a:spLocks noGrp="1"/>
          </p:cNvSpPr>
          <p:nvPr>
            <p:ph type="title"/>
          </p:nvPr>
        </p:nvSpPr>
        <p:spPr/>
        <p:txBody>
          <a:bodyPr/>
          <a:lstStyle/>
          <a:p>
            <a:r>
              <a:rPr lang="en-US" smtClean="0"/>
              <a:t>Click to edit Master title style</a:t>
            </a:r>
            <a:endParaRPr lang="en-GB"/>
          </a:p>
        </p:txBody>
      </p:sp>
      <p:sp>
        <p:nvSpPr>
          <p:cNvPr id="9" name="Content Placeholder 3"/>
          <p:cNvSpPr>
            <a:spLocks noGrp="1"/>
          </p:cNvSpPr>
          <p:nvPr>
            <p:ph sz="half" idx="2"/>
          </p:nvPr>
        </p:nvSpPr>
        <p:spPr>
          <a:xfrm>
            <a:off x="432300" y="5262117"/>
            <a:ext cx="8271963" cy="865633"/>
          </a:xfrm>
          <a:prstGeom prst="rect">
            <a:avLst/>
          </a:prstGeom>
        </p:spPr>
        <p:txBody>
          <a:bodyPr/>
          <a:lstStyle>
            <a:lvl1pPr>
              <a:lnSpc>
                <a:spcPct val="100000"/>
              </a:lnSpc>
              <a:spcBef>
                <a:spcPts val="0"/>
              </a:spcBef>
              <a:spcAft>
                <a:spcPts val="0"/>
              </a:spcAft>
              <a:defRPr b="1">
                <a:solidFill>
                  <a:schemeClr val="tx1"/>
                </a:solidFill>
              </a:defRPr>
            </a:lvl1pPr>
          </a:lstStyle>
          <a:p>
            <a:pPr lvl="0"/>
            <a:r>
              <a:rPr lang="en-US" smtClean="0"/>
              <a:t>Click to edit Master text styles</a:t>
            </a:r>
          </a:p>
        </p:txBody>
      </p:sp>
      <p:sp>
        <p:nvSpPr>
          <p:cNvPr id="10" name="TextBox 9"/>
          <p:cNvSpPr txBox="1"/>
          <p:nvPr userDrawn="1"/>
        </p:nvSpPr>
        <p:spPr>
          <a:xfrm>
            <a:off x="337810" y="1263308"/>
            <a:ext cx="1232200" cy="2215991"/>
          </a:xfrm>
          <a:prstGeom prst="rect">
            <a:avLst/>
          </a:prstGeom>
          <a:noFill/>
        </p:spPr>
        <p:txBody>
          <a:bodyPr wrap="square" rtlCol="0">
            <a:spAutoFit/>
          </a:bodyPr>
          <a:lstStyle/>
          <a:p>
            <a:r>
              <a:rPr lang="en-GB" sz="13800" dirty="0" smtClean="0">
                <a:solidFill>
                  <a:schemeClr val="accent2"/>
                </a:solidFill>
              </a:rPr>
              <a:t>“</a:t>
            </a:r>
            <a:endParaRPr lang="en-GB" sz="13800" dirty="0">
              <a:solidFill>
                <a:schemeClr val="accent2"/>
              </a:solidFill>
            </a:endParaRPr>
          </a:p>
        </p:txBody>
      </p:sp>
      <p:sp>
        <p:nvSpPr>
          <p:cNvPr id="11" name="TextBox 10"/>
          <p:cNvSpPr txBox="1"/>
          <p:nvPr userDrawn="1"/>
        </p:nvSpPr>
        <p:spPr>
          <a:xfrm>
            <a:off x="7889940" y="4050054"/>
            <a:ext cx="1232200" cy="2215991"/>
          </a:xfrm>
          <a:prstGeom prst="rect">
            <a:avLst/>
          </a:prstGeom>
          <a:noFill/>
        </p:spPr>
        <p:txBody>
          <a:bodyPr wrap="square" rtlCol="0">
            <a:spAutoFit/>
          </a:bodyPr>
          <a:lstStyle/>
          <a:p>
            <a:r>
              <a:rPr lang="en-GB" sz="13800" dirty="0" smtClean="0">
                <a:solidFill>
                  <a:schemeClr val="accent2"/>
                </a:solidFill>
              </a:rPr>
              <a:t>”</a:t>
            </a:r>
            <a:endParaRPr lang="en-GB" sz="13800" dirty="0">
              <a:solidFill>
                <a:schemeClr val="accent2"/>
              </a:solidFill>
            </a:endParaRPr>
          </a:p>
        </p:txBody>
      </p:sp>
      <p:sp>
        <p:nvSpPr>
          <p:cNvPr id="12" name="Content Placeholder 2"/>
          <p:cNvSpPr>
            <a:spLocks noGrp="1"/>
          </p:cNvSpPr>
          <p:nvPr>
            <p:ph idx="13"/>
          </p:nvPr>
        </p:nvSpPr>
        <p:spPr>
          <a:xfrm>
            <a:off x="432300" y="1658257"/>
            <a:ext cx="8271963" cy="3434032"/>
          </a:xfrm>
          <a:prstGeom prst="rect">
            <a:avLst/>
          </a:prstGeom>
          <a:noFill/>
        </p:spPr>
        <p:txBody>
          <a:bodyPr anchor="ctr">
            <a:normAutofit/>
          </a:bodyPr>
          <a:lstStyle>
            <a:lvl1pPr algn="ctr">
              <a:defRPr sz="3200" b="1"/>
            </a:lvl1pPr>
          </a:lstStyle>
          <a:p>
            <a:pPr lvl="0"/>
            <a:r>
              <a:rPr lang="en-US" smtClean="0"/>
              <a:t>Click to edit Master text styles</a:t>
            </a:r>
          </a:p>
        </p:txBody>
      </p:sp>
      <p:sp>
        <p:nvSpPr>
          <p:cNvPr id="14" name="Slide Number Placeholder 5"/>
          <p:cNvSpPr txBox="1">
            <a:spLocks/>
          </p:cNvSpPr>
          <p:nvPr userDrawn="1"/>
        </p:nvSpPr>
        <p:spPr>
          <a:xfrm>
            <a:off x="6633870" y="6356351"/>
            <a:ext cx="20574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B32123A-B6C2-4F3D-B52B-6642A14B8745}" type="slidenum">
              <a:rPr lang="en-GB" smtClean="0"/>
              <a:pPr/>
              <a:t>‹#›</a:t>
            </a:fld>
            <a:endParaRPr lang="en-GB" dirty="0"/>
          </a:p>
        </p:txBody>
      </p:sp>
    </p:spTree>
    <p:extLst>
      <p:ext uri="{BB962C8B-B14F-4D97-AF65-F5344CB8AC3E}">
        <p14:creationId xmlns:p14="http://schemas.microsoft.com/office/powerpoint/2010/main" val="216580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17315"/>
          <a:stretch/>
        </p:blipFill>
        <p:spPr>
          <a:xfrm>
            <a:off x="0" y="1187450"/>
            <a:ext cx="9144000" cy="5670550"/>
          </a:xfrm>
          <a:prstGeom prst="rect">
            <a:avLst/>
          </a:prstGeom>
        </p:spPr>
      </p:pic>
      <p:sp>
        <p:nvSpPr>
          <p:cNvPr id="13" name="Rectangle 12"/>
          <p:cNvSpPr/>
          <p:nvPr userDrawn="1"/>
        </p:nvSpPr>
        <p:spPr>
          <a:xfrm>
            <a:off x="436813" y="1633311"/>
            <a:ext cx="3936992" cy="3453989"/>
          </a:xfrm>
          <a:prstGeom prst="rect">
            <a:avLst/>
          </a:prstGeom>
          <a:solidFill>
            <a:srgbClr val="DC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 name="Footer Placeholder 4"/>
          <p:cNvSpPr>
            <a:spLocks noGrp="1"/>
          </p:cNvSpPr>
          <p:nvPr>
            <p:ph type="ftr" sz="quarter" idx="11"/>
          </p:nvPr>
        </p:nvSpPr>
        <p:spPr/>
        <p:txBody>
          <a:bodyPr/>
          <a:lstStyle/>
          <a:p>
            <a:r>
              <a:rPr lang="en-US" smtClean="0"/>
              <a:t>About vulnerability disclosure |  Cosmin Ciobanu ENISA 2016</a:t>
            </a:r>
            <a:endParaRPr lang="en-GB"/>
          </a:p>
        </p:txBody>
      </p:sp>
      <p:sp>
        <p:nvSpPr>
          <p:cNvPr id="7" name="Title 6"/>
          <p:cNvSpPr>
            <a:spLocks noGrp="1"/>
          </p:cNvSpPr>
          <p:nvPr>
            <p:ph type="title"/>
          </p:nvPr>
        </p:nvSpPr>
        <p:spPr/>
        <p:txBody>
          <a:bodyPr/>
          <a:lstStyle/>
          <a:p>
            <a:r>
              <a:rPr lang="en-US" smtClean="0"/>
              <a:t>Click to edit Master title style</a:t>
            </a:r>
            <a:endParaRPr lang="en-GB"/>
          </a:p>
        </p:txBody>
      </p:sp>
      <p:sp>
        <p:nvSpPr>
          <p:cNvPr id="9" name="Content Placeholder 3"/>
          <p:cNvSpPr>
            <a:spLocks noGrp="1"/>
          </p:cNvSpPr>
          <p:nvPr>
            <p:ph sz="half" idx="2"/>
          </p:nvPr>
        </p:nvSpPr>
        <p:spPr>
          <a:xfrm>
            <a:off x="432301" y="5262117"/>
            <a:ext cx="3941292" cy="865633"/>
          </a:xfrm>
          <a:prstGeom prst="rect">
            <a:avLst/>
          </a:prstGeom>
        </p:spPr>
        <p:txBody>
          <a:bodyPr/>
          <a:lstStyle>
            <a:lvl1pPr>
              <a:lnSpc>
                <a:spcPct val="100000"/>
              </a:lnSpc>
              <a:spcBef>
                <a:spcPts val="0"/>
              </a:spcBef>
              <a:spcAft>
                <a:spcPts val="0"/>
              </a:spcAft>
              <a:defRPr b="1">
                <a:solidFill>
                  <a:schemeClr val="tx1"/>
                </a:solidFill>
              </a:defRPr>
            </a:lvl1pPr>
          </a:lstStyle>
          <a:p>
            <a:pPr lvl="0"/>
            <a:r>
              <a:rPr lang="en-US" smtClean="0"/>
              <a:t>Click to edit Master text styles</a:t>
            </a:r>
          </a:p>
        </p:txBody>
      </p:sp>
      <p:sp>
        <p:nvSpPr>
          <p:cNvPr id="10" name="TextBox 9"/>
          <p:cNvSpPr txBox="1"/>
          <p:nvPr userDrawn="1"/>
        </p:nvSpPr>
        <p:spPr>
          <a:xfrm>
            <a:off x="337810" y="1339590"/>
            <a:ext cx="1232200" cy="1569660"/>
          </a:xfrm>
          <a:prstGeom prst="rect">
            <a:avLst/>
          </a:prstGeom>
          <a:noFill/>
        </p:spPr>
        <p:txBody>
          <a:bodyPr wrap="square" rtlCol="0">
            <a:spAutoFit/>
          </a:bodyPr>
          <a:lstStyle/>
          <a:p>
            <a:r>
              <a:rPr lang="en-GB" sz="9600" dirty="0" smtClean="0">
                <a:solidFill>
                  <a:schemeClr val="accent2"/>
                </a:solidFill>
              </a:rPr>
              <a:t>“</a:t>
            </a:r>
            <a:endParaRPr lang="en-GB" sz="9600" dirty="0">
              <a:solidFill>
                <a:schemeClr val="accent2"/>
              </a:solidFill>
            </a:endParaRPr>
          </a:p>
        </p:txBody>
      </p:sp>
      <p:sp>
        <p:nvSpPr>
          <p:cNvPr id="11" name="TextBox 10"/>
          <p:cNvSpPr txBox="1"/>
          <p:nvPr userDrawn="1"/>
        </p:nvSpPr>
        <p:spPr>
          <a:xfrm>
            <a:off x="3745222" y="4333369"/>
            <a:ext cx="1232200" cy="1569660"/>
          </a:xfrm>
          <a:prstGeom prst="rect">
            <a:avLst/>
          </a:prstGeom>
          <a:noFill/>
        </p:spPr>
        <p:txBody>
          <a:bodyPr wrap="square" rtlCol="0">
            <a:spAutoFit/>
          </a:bodyPr>
          <a:lstStyle/>
          <a:p>
            <a:r>
              <a:rPr lang="en-GB" sz="9600" dirty="0" smtClean="0">
                <a:solidFill>
                  <a:schemeClr val="accent2"/>
                </a:solidFill>
              </a:rPr>
              <a:t>”</a:t>
            </a:r>
            <a:endParaRPr lang="en-GB" sz="9600" dirty="0">
              <a:solidFill>
                <a:schemeClr val="accent2"/>
              </a:solidFill>
            </a:endParaRPr>
          </a:p>
        </p:txBody>
      </p:sp>
      <p:sp>
        <p:nvSpPr>
          <p:cNvPr id="12" name="Content Placeholder 2"/>
          <p:cNvSpPr>
            <a:spLocks noGrp="1"/>
          </p:cNvSpPr>
          <p:nvPr>
            <p:ph idx="13"/>
          </p:nvPr>
        </p:nvSpPr>
        <p:spPr>
          <a:xfrm>
            <a:off x="434663" y="1643289"/>
            <a:ext cx="3941292" cy="3434032"/>
          </a:xfrm>
          <a:prstGeom prst="rect">
            <a:avLst/>
          </a:prstGeom>
          <a:noFill/>
        </p:spPr>
        <p:txBody>
          <a:bodyPr lIns="216000" rIns="216000" anchor="ctr">
            <a:normAutofit/>
          </a:bodyPr>
          <a:lstStyle>
            <a:lvl1pPr algn="ctr">
              <a:defRPr sz="2400" b="1"/>
            </a:lvl1pPr>
          </a:lstStyle>
          <a:p>
            <a:pPr lvl="0"/>
            <a:r>
              <a:rPr lang="en-US" smtClean="0"/>
              <a:t>Click to edit Master text styles</a:t>
            </a:r>
          </a:p>
        </p:txBody>
      </p:sp>
      <p:sp>
        <p:nvSpPr>
          <p:cNvPr id="17" name="Rectangle 16"/>
          <p:cNvSpPr/>
          <p:nvPr userDrawn="1"/>
        </p:nvSpPr>
        <p:spPr>
          <a:xfrm>
            <a:off x="4765121" y="1633311"/>
            <a:ext cx="3936992" cy="3453989"/>
          </a:xfrm>
          <a:prstGeom prst="rect">
            <a:avLst/>
          </a:prstGeom>
          <a:solidFill>
            <a:srgbClr val="DC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18" name="Content Placeholder 3"/>
          <p:cNvSpPr>
            <a:spLocks noGrp="1"/>
          </p:cNvSpPr>
          <p:nvPr>
            <p:ph sz="half" idx="14"/>
          </p:nvPr>
        </p:nvSpPr>
        <p:spPr>
          <a:xfrm>
            <a:off x="4760609" y="5252139"/>
            <a:ext cx="3941292" cy="865633"/>
          </a:xfrm>
          <a:prstGeom prst="rect">
            <a:avLst/>
          </a:prstGeom>
        </p:spPr>
        <p:txBody>
          <a:bodyPr/>
          <a:lstStyle>
            <a:lvl1pPr>
              <a:lnSpc>
                <a:spcPct val="100000"/>
              </a:lnSpc>
              <a:spcBef>
                <a:spcPts val="0"/>
              </a:spcBef>
              <a:spcAft>
                <a:spcPts val="0"/>
              </a:spcAft>
              <a:defRPr b="1">
                <a:solidFill>
                  <a:schemeClr val="tx1"/>
                </a:solidFill>
              </a:defRPr>
            </a:lvl1pPr>
          </a:lstStyle>
          <a:p>
            <a:pPr lvl="0"/>
            <a:r>
              <a:rPr lang="en-US" smtClean="0"/>
              <a:t>Click to edit Master text styles</a:t>
            </a:r>
          </a:p>
        </p:txBody>
      </p:sp>
      <p:sp>
        <p:nvSpPr>
          <p:cNvPr id="19" name="TextBox 18"/>
          <p:cNvSpPr txBox="1"/>
          <p:nvPr userDrawn="1"/>
        </p:nvSpPr>
        <p:spPr>
          <a:xfrm>
            <a:off x="4666118" y="1339590"/>
            <a:ext cx="1232200" cy="1569660"/>
          </a:xfrm>
          <a:prstGeom prst="rect">
            <a:avLst/>
          </a:prstGeom>
          <a:noFill/>
        </p:spPr>
        <p:txBody>
          <a:bodyPr wrap="square" rtlCol="0">
            <a:spAutoFit/>
          </a:bodyPr>
          <a:lstStyle/>
          <a:p>
            <a:r>
              <a:rPr lang="en-GB" sz="9600" dirty="0" smtClean="0">
                <a:solidFill>
                  <a:schemeClr val="accent2"/>
                </a:solidFill>
              </a:rPr>
              <a:t>“</a:t>
            </a:r>
            <a:endParaRPr lang="en-GB" sz="9600" dirty="0">
              <a:solidFill>
                <a:schemeClr val="accent2"/>
              </a:solidFill>
            </a:endParaRPr>
          </a:p>
        </p:txBody>
      </p:sp>
      <p:sp>
        <p:nvSpPr>
          <p:cNvPr id="20" name="TextBox 19"/>
          <p:cNvSpPr txBox="1"/>
          <p:nvPr userDrawn="1"/>
        </p:nvSpPr>
        <p:spPr>
          <a:xfrm>
            <a:off x="8073530" y="4333369"/>
            <a:ext cx="1232200" cy="1569660"/>
          </a:xfrm>
          <a:prstGeom prst="rect">
            <a:avLst/>
          </a:prstGeom>
          <a:noFill/>
        </p:spPr>
        <p:txBody>
          <a:bodyPr wrap="square" rtlCol="0">
            <a:spAutoFit/>
          </a:bodyPr>
          <a:lstStyle/>
          <a:p>
            <a:r>
              <a:rPr lang="en-GB" sz="9600" dirty="0" smtClean="0">
                <a:solidFill>
                  <a:schemeClr val="accent2"/>
                </a:solidFill>
              </a:rPr>
              <a:t>”</a:t>
            </a:r>
            <a:endParaRPr lang="en-GB" sz="9600" dirty="0">
              <a:solidFill>
                <a:schemeClr val="accent2"/>
              </a:solidFill>
            </a:endParaRPr>
          </a:p>
        </p:txBody>
      </p:sp>
      <p:sp>
        <p:nvSpPr>
          <p:cNvPr id="21" name="Content Placeholder 2"/>
          <p:cNvSpPr>
            <a:spLocks noGrp="1"/>
          </p:cNvSpPr>
          <p:nvPr>
            <p:ph idx="15"/>
          </p:nvPr>
        </p:nvSpPr>
        <p:spPr>
          <a:xfrm>
            <a:off x="4762971" y="1643289"/>
            <a:ext cx="3941292" cy="3434032"/>
          </a:xfrm>
          <a:prstGeom prst="rect">
            <a:avLst/>
          </a:prstGeom>
          <a:noFill/>
        </p:spPr>
        <p:txBody>
          <a:bodyPr lIns="216000" rIns="216000" anchor="ctr">
            <a:normAutofit/>
          </a:bodyPr>
          <a:lstStyle>
            <a:lvl1pPr algn="ctr">
              <a:defRPr sz="2400" b="1"/>
            </a:lvl1pPr>
          </a:lstStyle>
          <a:p>
            <a:pPr lvl="0"/>
            <a:r>
              <a:rPr lang="en-US" smtClean="0"/>
              <a:t>Click to edit Master text styles</a:t>
            </a:r>
          </a:p>
        </p:txBody>
      </p:sp>
      <p:sp>
        <p:nvSpPr>
          <p:cNvPr id="16" name="Slide Number Placeholder 5"/>
          <p:cNvSpPr txBox="1">
            <a:spLocks/>
          </p:cNvSpPr>
          <p:nvPr userDrawn="1"/>
        </p:nvSpPr>
        <p:spPr>
          <a:xfrm>
            <a:off x="6633870" y="6356351"/>
            <a:ext cx="20574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B32123A-B6C2-4F3D-B52B-6642A14B8745}" type="slidenum">
              <a:rPr lang="en-GB" smtClean="0"/>
              <a:pPr/>
              <a:t>‹#›</a:t>
            </a:fld>
            <a:endParaRPr lang="en-GB" dirty="0"/>
          </a:p>
        </p:txBody>
      </p:sp>
    </p:spTree>
    <p:extLst>
      <p:ext uri="{BB962C8B-B14F-4D97-AF65-F5344CB8AC3E}">
        <p14:creationId xmlns:p14="http://schemas.microsoft.com/office/powerpoint/2010/main" val="1633684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pic>
        <p:nvPicPr>
          <p:cNvPr id="37" name="Picture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71"/>
            <a:ext cx="9144000" cy="6855858"/>
          </a:xfrm>
          <a:prstGeom prst="rect">
            <a:avLst/>
          </a:prstGeom>
        </p:spPr>
      </p:pic>
      <p:sp>
        <p:nvSpPr>
          <p:cNvPr id="12" name="Picture Placeholder 11"/>
          <p:cNvSpPr>
            <a:spLocks noGrp="1"/>
          </p:cNvSpPr>
          <p:nvPr>
            <p:ph type="pic" sz="quarter" idx="10"/>
          </p:nvPr>
        </p:nvSpPr>
        <p:spPr>
          <a:xfrm>
            <a:off x="5305425" y="1385849"/>
            <a:ext cx="3838575" cy="3168000"/>
          </a:xfrm>
          <a:prstGeom prst="rect">
            <a:avLst/>
          </a:prstGeom>
        </p:spPr>
        <p:txBody>
          <a:bodyPr/>
          <a:lstStyle/>
          <a:p>
            <a:r>
              <a:rPr lang="en-US" smtClean="0"/>
              <a:t>Click icon to add picture</a:t>
            </a:r>
            <a:endParaRPr lang="en-GB"/>
          </a:p>
        </p:txBody>
      </p:sp>
      <p:sp>
        <p:nvSpPr>
          <p:cNvPr id="4" name="Rectangle 3"/>
          <p:cNvSpPr/>
          <p:nvPr userDrawn="1"/>
        </p:nvSpPr>
        <p:spPr>
          <a:xfrm>
            <a:off x="-1" y="1385849"/>
            <a:ext cx="5305426" cy="316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33186" y="1934474"/>
            <a:ext cx="4557914" cy="1190625"/>
          </a:xfrm>
        </p:spPr>
        <p:txBody>
          <a:bodyPr lIns="0" anchor="b">
            <a:normAutofit/>
          </a:bodyPr>
          <a:lstStyle>
            <a:lvl1pPr algn="l">
              <a:defRPr sz="4000">
                <a:solidFill>
                  <a:schemeClr val="bg1"/>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433186" y="3150500"/>
            <a:ext cx="4557914" cy="432594"/>
          </a:xfrm>
          <a:prstGeom prst="rect">
            <a:avLst/>
          </a:prstGeom>
        </p:spPr>
        <p:txBody>
          <a:bodyPr lIns="0" anchor="b"/>
          <a:lstStyle>
            <a:lvl1pPr marL="0" indent="0" algn="l">
              <a:buNone/>
              <a:defRPr sz="24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36" name="Picture 3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800" y="300463"/>
            <a:ext cx="879853" cy="842538"/>
          </a:xfrm>
          <a:prstGeom prst="rect">
            <a:avLst/>
          </a:prstGeom>
        </p:spPr>
      </p:pic>
      <p:grpSp>
        <p:nvGrpSpPr>
          <p:cNvPr id="38" name="Group 37"/>
          <p:cNvGrpSpPr/>
          <p:nvPr userDrawn="1"/>
        </p:nvGrpSpPr>
        <p:grpSpPr>
          <a:xfrm>
            <a:off x="7996237" y="6040897"/>
            <a:ext cx="718344" cy="484205"/>
            <a:chOff x="5295913" y="4700600"/>
            <a:chExt cx="3044832" cy="2060580"/>
          </a:xfrm>
          <a:solidFill>
            <a:schemeClr val="accent6"/>
          </a:solidFill>
        </p:grpSpPr>
        <p:sp>
          <p:nvSpPr>
            <p:cNvPr id="39" name="AutoShape 3"/>
            <p:cNvSpPr>
              <a:spLocks noChangeAspect="1" noChangeArrowheads="1" noTextEdit="1"/>
            </p:cNvSpPr>
            <p:nvPr userDrawn="1"/>
          </p:nvSpPr>
          <p:spPr bwMode="auto">
            <a:xfrm>
              <a:off x="5295913" y="4700600"/>
              <a:ext cx="3044832" cy="20605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Rectangle 5"/>
            <p:cNvSpPr>
              <a:spLocks noChangeArrowheads="1"/>
            </p:cNvSpPr>
            <p:nvPr userDrawn="1"/>
          </p:nvSpPr>
          <p:spPr bwMode="auto">
            <a:xfrm>
              <a:off x="5295913" y="4700600"/>
              <a:ext cx="3041657" cy="2060580"/>
            </a:xfrm>
            <a:prstGeom prst="rect">
              <a:avLst/>
            </a:pr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1" name="Rectangle 6"/>
            <p:cNvSpPr>
              <a:spLocks noChangeArrowheads="1"/>
            </p:cNvSpPr>
            <p:nvPr userDrawn="1"/>
          </p:nvSpPr>
          <p:spPr bwMode="auto">
            <a:xfrm>
              <a:off x="5295913" y="4700600"/>
              <a:ext cx="3041657" cy="20605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7"/>
            <p:cNvSpPr>
              <a:spLocks/>
            </p:cNvSpPr>
            <p:nvPr userDrawn="1"/>
          </p:nvSpPr>
          <p:spPr bwMode="auto">
            <a:xfrm>
              <a:off x="6708791" y="49403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5" y="50"/>
                  </a:lnTo>
                  <a:lnTo>
                    <a:pt x="71"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2" name="Freeform 8"/>
            <p:cNvSpPr>
              <a:spLocks/>
            </p:cNvSpPr>
            <p:nvPr userDrawn="1"/>
          </p:nvSpPr>
          <p:spPr bwMode="auto">
            <a:xfrm>
              <a:off x="6708791" y="49403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5" y="50"/>
                  </a:lnTo>
                  <a:lnTo>
                    <a:pt x="71"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3" name="Freeform 9"/>
            <p:cNvSpPr>
              <a:spLocks/>
            </p:cNvSpPr>
            <p:nvPr userDrawn="1"/>
          </p:nvSpPr>
          <p:spPr bwMode="auto">
            <a:xfrm>
              <a:off x="6708791" y="6299216"/>
              <a:ext cx="223838" cy="204788"/>
            </a:xfrm>
            <a:custGeom>
              <a:avLst/>
              <a:gdLst>
                <a:gd name="T0" fmla="*/ 141 w 141"/>
                <a:gd name="T1" fmla="*/ 50 h 129"/>
                <a:gd name="T2" fmla="*/ 96 w 141"/>
                <a:gd name="T3" fmla="*/ 82 h 129"/>
                <a:gd name="T4" fmla="*/ 111 w 141"/>
                <a:gd name="T5" fmla="*/ 129 h 129"/>
                <a:gd name="T6" fmla="*/ 69 w 141"/>
                <a:gd name="T7" fmla="*/ 100 h 129"/>
                <a:gd name="T8" fmla="*/ 27 w 141"/>
                <a:gd name="T9" fmla="*/ 129 h 129"/>
                <a:gd name="T10" fmla="*/ 43 w 141"/>
                <a:gd name="T11" fmla="*/ 82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1" y="129"/>
                  </a:lnTo>
                  <a:lnTo>
                    <a:pt x="69" y="100"/>
                  </a:lnTo>
                  <a:lnTo>
                    <a:pt x="27" y="129"/>
                  </a:lnTo>
                  <a:lnTo>
                    <a:pt x="43" y="82"/>
                  </a:lnTo>
                  <a:lnTo>
                    <a:pt x="0" y="50"/>
                  </a:lnTo>
                  <a:lnTo>
                    <a:pt x="55" y="50"/>
                  </a:lnTo>
                  <a:lnTo>
                    <a:pt x="71"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4" name="Freeform 10"/>
            <p:cNvSpPr>
              <a:spLocks/>
            </p:cNvSpPr>
            <p:nvPr userDrawn="1"/>
          </p:nvSpPr>
          <p:spPr bwMode="auto">
            <a:xfrm>
              <a:off x="6708791" y="6299216"/>
              <a:ext cx="223838" cy="204788"/>
            </a:xfrm>
            <a:custGeom>
              <a:avLst/>
              <a:gdLst>
                <a:gd name="T0" fmla="*/ 141 w 141"/>
                <a:gd name="T1" fmla="*/ 50 h 129"/>
                <a:gd name="T2" fmla="*/ 96 w 141"/>
                <a:gd name="T3" fmla="*/ 82 h 129"/>
                <a:gd name="T4" fmla="*/ 111 w 141"/>
                <a:gd name="T5" fmla="*/ 129 h 129"/>
                <a:gd name="T6" fmla="*/ 69 w 141"/>
                <a:gd name="T7" fmla="*/ 100 h 129"/>
                <a:gd name="T8" fmla="*/ 27 w 141"/>
                <a:gd name="T9" fmla="*/ 129 h 129"/>
                <a:gd name="T10" fmla="*/ 43 w 141"/>
                <a:gd name="T11" fmla="*/ 82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1" y="129"/>
                  </a:lnTo>
                  <a:lnTo>
                    <a:pt x="69" y="100"/>
                  </a:lnTo>
                  <a:lnTo>
                    <a:pt x="27" y="129"/>
                  </a:lnTo>
                  <a:lnTo>
                    <a:pt x="43" y="82"/>
                  </a:lnTo>
                  <a:lnTo>
                    <a:pt x="0" y="50"/>
                  </a:lnTo>
                  <a:lnTo>
                    <a:pt x="55" y="50"/>
                  </a:lnTo>
                  <a:lnTo>
                    <a:pt x="71"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5" name="Freeform 11"/>
            <p:cNvSpPr>
              <a:spLocks/>
            </p:cNvSpPr>
            <p:nvPr userDrawn="1"/>
          </p:nvSpPr>
          <p:spPr bwMode="auto">
            <a:xfrm>
              <a:off x="6030927" y="5619765"/>
              <a:ext cx="220663" cy="204788"/>
            </a:xfrm>
            <a:custGeom>
              <a:avLst/>
              <a:gdLst>
                <a:gd name="T0" fmla="*/ 139 w 139"/>
                <a:gd name="T1" fmla="*/ 50 h 129"/>
                <a:gd name="T2" fmla="*/ 96 w 139"/>
                <a:gd name="T3" fmla="*/ 80 h 129"/>
                <a:gd name="T4" fmla="*/ 110 w 139"/>
                <a:gd name="T5" fmla="*/ 129 h 129"/>
                <a:gd name="T6" fmla="*/ 69 w 139"/>
                <a:gd name="T7" fmla="*/ 100 h 129"/>
                <a:gd name="T8" fmla="*/ 27 w 139"/>
                <a:gd name="T9" fmla="*/ 129 h 129"/>
                <a:gd name="T10" fmla="*/ 43 w 139"/>
                <a:gd name="T11" fmla="*/ 80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0"/>
                  </a:lnTo>
                  <a:lnTo>
                    <a:pt x="110" y="129"/>
                  </a:lnTo>
                  <a:lnTo>
                    <a:pt x="69" y="100"/>
                  </a:lnTo>
                  <a:lnTo>
                    <a:pt x="27" y="129"/>
                  </a:lnTo>
                  <a:lnTo>
                    <a:pt x="43" y="80"/>
                  </a:lnTo>
                  <a:lnTo>
                    <a:pt x="0" y="50"/>
                  </a:lnTo>
                  <a:lnTo>
                    <a:pt x="53" y="50"/>
                  </a:lnTo>
                  <a:lnTo>
                    <a:pt x="70" y="0"/>
                  </a:lnTo>
                  <a:lnTo>
                    <a:pt x="86" y="50"/>
                  </a:lnTo>
                  <a:lnTo>
                    <a:pt x="139"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6" name="Freeform 12"/>
            <p:cNvSpPr>
              <a:spLocks/>
            </p:cNvSpPr>
            <p:nvPr userDrawn="1"/>
          </p:nvSpPr>
          <p:spPr bwMode="auto">
            <a:xfrm>
              <a:off x="6030927" y="5619765"/>
              <a:ext cx="220663" cy="204788"/>
            </a:xfrm>
            <a:custGeom>
              <a:avLst/>
              <a:gdLst>
                <a:gd name="T0" fmla="*/ 139 w 139"/>
                <a:gd name="T1" fmla="*/ 50 h 129"/>
                <a:gd name="T2" fmla="*/ 96 w 139"/>
                <a:gd name="T3" fmla="*/ 80 h 129"/>
                <a:gd name="T4" fmla="*/ 110 w 139"/>
                <a:gd name="T5" fmla="*/ 129 h 129"/>
                <a:gd name="T6" fmla="*/ 69 w 139"/>
                <a:gd name="T7" fmla="*/ 100 h 129"/>
                <a:gd name="T8" fmla="*/ 27 w 139"/>
                <a:gd name="T9" fmla="*/ 129 h 129"/>
                <a:gd name="T10" fmla="*/ 43 w 139"/>
                <a:gd name="T11" fmla="*/ 80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0"/>
                  </a:lnTo>
                  <a:lnTo>
                    <a:pt x="110" y="129"/>
                  </a:lnTo>
                  <a:lnTo>
                    <a:pt x="69" y="100"/>
                  </a:lnTo>
                  <a:lnTo>
                    <a:pt x="27" y="129"/>
                  </a:lnTo>
                  <a:lnTo>
                    <a:pt x="43" y="80"/>
                  </a:lnTo>
                  <a:lnTo>
                    <a:pt x="0" y="50"/>
                  </a:lnTo>
                  <a:lnTo>
                    <a:pt x="53" y="50"/>
                  </a:lnTo>
                  <a:lnTo>
                    <a:pt x="70" y="0"/>
                  </a:lnTo>
                  <a:lnTo>
                    <a:pt x="86" y="50"/>
                  </a:lnTo>
                  <a:lnTo>
                    <a:pt x="139"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7" name="Freeform 13"/>
            <p:cNvSpPr>
              <a:spLocks/>
            </p:cNvSpPr>
            <p:nvPr userDrawn="1"/>
          </p:nvSpPr>
          <p:spPr bwMode="auto">
            <a:xfrm>
              <a:off x="6124590" y="5272101"/>
              <a:ext cx="223838" cy="204788"/>
            </a:xfrm>
            <a:custGeom>
              <a:avLst/>
              <a:gdLst>
                <a:gd name="T0" fmla="*/ 141 w 141"/>
                <a:gd name="T1" fmla="*/ 50 h 129"/>
                <a:gd name="T2" fmla="*/ 98 w 141"/>
                <a:gd name="T3" fmla="*/ 82 h 129"/>
                <a:gd name="T4" fmla="*/ 113 w 141"/>
                <a:gd name="T5" fmla="*/ 129 h 129"/>
                <a:gd name="T6" fmla="*/ 71 w 141"/>
                <a:gd name="T7" fmla="*/ 100 h 129"/>
                <a:gd name="T8" fmla="*/ 27 w 141"/>
                <a:gd name="T9" fmla="*/ 129 h 129"/>
                <a:gd name="T10" fmla="*/ 45 w 141"/>
                <a:gd name="T11" fmla="*/ 82 h 129"/>
                <a:gd name="T12" fmla="*/ 0 w 141"/>
                <a:gd name="T13" fmla="*/ 50 h 129"/>
                <a:gd name="T14" fmla="*/ 55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2"/>
                  </a:lnTo>
                  <a:lnTo>
                    <a:pt x="113" y="129"/>
                  </a:lnTo>
                  <a:lnTo>
                    <a:pt x="71" y="100"/>
                  </a:lnTo>
                  <a:lnTo>
                    <a:pt x="27" y="129"/>
                  </a:lnTo>
                  <a:lnTo>
                    <a:pt x="45" y="82"/>
                  </a:lnTo>
                  <a:lnTo>
                    <a:pt x="0" y="50"/>
                  </a:lnTo>
                  <a:lnTo>
                    <a:pt x="55" y="50"/>
                  </a:lnTo>
                  <a:lnTo>
                    <a:pt x="72" y="0"/>
                  </a:lnTo>
                  <a:lnTo>
                    <a:pt x="88"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8" name="Freeform 14"/>
            <p:cNvSpPr>
              <a:spLocks/>
            </p:cNvSpPr>
            <p:nvPr userDrawn="1"/>
          </p:nvSpPr>
          <p:spPr bwMode="auto">
            <a:xfrm>
              <a:off x="6124590" y="5272101"/>
              <a:ext cx="223838" cy="204788"/>
            </a:xfrm>
            <a:custGeom>
              <a:avLst/>
              <a:gdLst>
                <a:gd name="T0" fmla="*/ 141 w 141"/>
                <a:gd name="T1" fmla="*/ 50 h 129"/>
                <a:gd name="T2" fmla="*/ 98 w 141"/>
                <a:gd name="T3" fmla="*/ 82 h 129"/>
                <a:gd name="T4" fmla="*/ 113 w 141"/>
                <a:gd name="T5" fmla="*/ 129 h 129"/>
                <a:gd name="T6" fmla="*/ 71 w 141"/>
                <a:gd name="T7" fmla="*/ 100 h 129"/>
                <a:gd name="T8" fmla="*/ 27 w 141"/>
                <a:gd name="T9" fmla="*/ 129 h 129"/>
                <a:gd name="T10" fmla="*/ 45 w 141"/>
                <a:gd name="T11" fmla="*/ 82 h 129"/>
                <a:gd name="T12" fmla="*/ 0 w 141"/>
                <a:gd name="T13" fmla="*/ 50 h 129"/>
                <a:gd name="T14" fmla="*/ 55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2"/>
                  </a:lnTo>
                  <a:lnTo>
                    <a:pt x="113" y="129"/>
                  </a:lnTo>
                  <a:lnTo>
                    <a:pt x="71" y="100"/>
                  </a:lnTo>
                  <a:lnTo>
                    <a:pt x="27" y="129"/>
                  </a:lnTo>
                  <a:lnTo>
                    <a:pt x="45" y="82"/>
                  </a:lnTo>
                  <a:lnTo>
                    <a:pt x="0" y="50"/>
                  </a:lnTo>
                  <a:lnTo>
                    <a:pt x="55" y="50"/>
                  </a:lnTo>
                  <a:lnTo>
                    <a:pt x="72" y="0"/>
                  </a:lnTo>
                  <a:lnTo>
                    <a:pt x="88"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9" name="Freeform 15"/>
            <p:cNvSpPr>
              <a:spLocks/>
            </p:cNvSpPr>
            <p:nvPr userDrawn="1"/>
          </p:nvSpPr>
          <p:spPr bwMode="auto">
            <a:xfrm>
              <a:off x="6367478" y="5029213"/>
              <a:ext cx="220663" cy="204788"/>
            </a:xfrm>
            <a:custGeom>
              <a:avLst/>
              <a:gdLst>
                <a:gd name="T0" fmla="*/ 139 w 139"/>
                <a:gd name="T1" fmla="*/ 50 h 129"/>
                <a:gd name="T2" fmla="*/ 96 w 139"/>
                <a:gd name="T3" fmla="*/ 81 h 129"/>
                <a:gd name="T4" fmla="*/ 111 w 139"/>
                <a:gd name="T5" fmla="*/ 129 h 129"/>
                <a:gd name="T6" fmla="*/ 69 w 139"/>
                <a:gd name="T7" fmla="*/ 100 h 129"/>
                <a:gd name="T8" fmla="*/ 27 w 139"/>
                <a:gd name="T9" fmla="*/ 129 h 129"/>
                <a:gd name="T10" fmla="*/ 43 w 139"/>
                <a:gd name="T11" fmla="*/ 81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1"/>
                  </a:lnTo>
                  <a:lnTo>
                    <a:pt x="111" y="129"/>
                  </a:lnTo>
                  <a:lnTo>
                    <a:pt x="69" y="100"/>
                  </a:lnTo>
                  <a:lnTo>
                    <a:pt x="27" y="129"/>
                  </a:lnTo>
                  <a:lnTo>
                    <a:pt x="43" y="81"/>
                  </a:lnTo>
                  <a:lnTo>
                    <a:pt x="0" y="50"/>
                  </a:lnTo>
                  <a:lnTo>
                    <a:pt x="53" y="50"/>
                  </a:lnTo>
                  <a:lnTo>
                    <a:pt x="70" y="0"/>
                  </a:lnTo>
                  <a:lnTo>
                    <a:pt x="86" y="50"/>
                  </a:lnTo>
                  <a:lnTo>
                    <a:pt x="139"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0" name="Freeform 16"/>
            <p:cNvSpPr>
              <a:spLocks/>
            </p:cNvSpPr>
            <p:nvPr userDrawn="1"/>
          </p:nvSpPr>
          <p:spPr bwMode="auto">
            <a:xfrm>
              <a:off x="6367478" y="5029213"/>
              <a:ext cx="220663" cy="204788"/>
            </a:xfrm>
            <a:custGeom>
              <a:avLst/>
              <a:gdLst>
                <a:gd name="T0" fmla="*/ 139 w 139"/>
                <a:gd name="T1" fmla="*/ 50 h 129"/>
                <a:gd name="T2" fmla="*/ 96 w 139"/>
                <a:gd name="T3" fmla="*/ 81 h 129"/>
                <a:gd name="T4" fmla="*/ 111 w 139"/>
                <a:gd name="T5" fmla="*/ 129 h 129"/>
                <a:gd name="T6" fmla="*/ 69 w 139"/>
                <a:gd name="T7" fmla="*/ 100 h 129"/>
                <a:gd name="T8" fmla="*/ 27 w 139"/>
                <a:gd name="T9" fmla="*/ 129 h 129"/>
                <a:gd name="T10" fmla="*/ 43 w 139"/>
                <a:gd name="T11" fmla="*/ 81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1"/>
                  </a:lnTo>
                  <a:lnTo>
                    <a:pt x="111" y="129"/>
                  </a:lnTo>
                  <a:lnTo>
                    <a:pt x="69" y="100"/>
                  </a:lnTo>
                  <a:lnTo>
                    <a:pt x="27" y="129"/>
                  </a:lnTo>
                  <a:lnTo>
                    <a:pt x="43" y="81"/>
                  </a:lnTo>
                  <a:lnTo>
                    <a:pt x="0" y="50"/>
                  </a:lnTo>
                  <a:lnTo>
                    <a:pt x="53" y="50"/>
                  </a:lnTo>
                  <a:lnTo>
                    <a:pt x="70" y="0"/>
                  </a:lnTo>
                  <a:lnTo>
                    <a:pt x="86" y="50"/>
                  </a:lnTo>
                  <a:lnTo>
                    <a:pt x="139"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1" name="Freeform 17"/>
            <p:cNvSpPr>
              <a:spLocks/>
            </p:cNvSpPr>
            <p:nvPr userDrawn="1"/>
          </p:nvSpPr>
          <p:spPr bwMode="auto">
            <a:xfrm>
              <a:off x="7040580" y="50292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4 w 141"/>
                <a:gd name="T15" fmla="*/ 50 h 129"/>
                <a:gd name="T16" fmla="*/ 70 w 141"/>
                <a:gd name="T17" fmla="*/ 0 h 129"/>
                <a:gd name="T18" fmla="*/ 86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4" y="50"/>
                  </a:lnTo>
                  <a:lnTo>
                    <a:pt x="70" y="0"/>
                  </a:lnTo>
                  <a:lnTo>
                    <a:pt x="86"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2" name="Freeform 18"/>
            <p:cNvSpPr>
              <a:spLocks/>
            </p:cNvSpPr>
            <p:nvPr userDrawn="1"/>
          </p:nvSpPr>
          <p:spPr bwMode="auto">
            <a:xfrm>
              <a:off x="7040580" y="50292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4 w 141"/>
                <a:gd name="T15" fmla="*/ 50 h 129"/>
                <a:gd name="T16" fmla="*/ 70 w 141"/>
                <a:gd name="T17" fmla="*/ 0 h 129"/>
                <a:gd name="T18" fmla="*/ 86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4" y="50"/>
                  </a:lnTo>
                  <a:lnTo>
                    <a:pt x="70" y="0"/>
                  </a:lnTo>
                  <a:lnTo>
                    <a:pt x="86"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3" name="Freeform 19"/>
            <p:cNvSpPr>
              <a:spLocks/>
            </p:cNvSpPr>
            <p:nvPr userDrawn="1"/>
          </p:nvSpPr>
          <p:spPr bwMode="auto">
            <a:xfrm>
              <a:off x="7285055" y="5272101"/>
              <a:ext cx="223838" cy="204788"/>
            </a:xfrm>
            <a:custGeom>
              <a:avLst/>
              <a:gdLst>
                <a:gd name="T0" fmla="*/ 141 w 141"/>
                <a:gd name="T1" fmla="*/ 50 h 129"/>
                <a:gd name="T2" fmla="*/ 96 w 141"/>
                <a:gd name="T3" fmla="*/ 82 h 129"/>
                <a:gd name="T4" fmla="*/ 112 w 141"/>
                <a:gd name="T5" fmla="*/ 129 h 129"/>
                <a:gd name="T6" fmla="*/ 71 w 141"/>
                <a:gd name="T7" fmla="*/ 100 h 129"/>
                <a:gd name="T8" fmla="*/ 27 w 141"/>
                <a:gd name="T9" fmla="*/ 129 h 129"/>
                <a:gd name="T10" fmla="*/ 43 w 141"/>
                <a:gd name="T11" fmla="*/ 82 h 129"/>
                <a:gd name="T12" fmla="*/ 0 w 141"/>
                <a:gd name="T13" fmla="*/ 50 h 129"/>
                <a:gd name="T14" fmla="*/ 55 w 141"/>
                <a:gd name="T15" fmla="*/ 50 h 129"/>
                <a:gd name="T16" fmla="*/ 72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2" y="129"/>
                  </a:lnTo>
                  <a:lnTo>
                    <a:pt x="71" y="100"/>
                  </a:lnTo>
                  <a:lnTo>
                    <a:pt x="27" y="129"/>
                  </a:lnTo>
                  <a:lnTo>
                    <a:pt x="43" y="82"/>
                  </a:lnTo>
                  <a:lnTo>
                    <a:pt x="0" y="50"/>
                  </a:lnTo>
                  <a:lnTo>
                    <a:pt x="55" y="50"/>
                  </a:lnTo>
                  <a:lnTo>
                    <a:pt x="72"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4" name="Freeform 20"/>
            <p:cNvSpPr>
              <a:spLocks/>
            </p:cNvSpPr>
            <p:nvPr userDrawn="1"/>
          </p:nvSpPr>
          <p:spPr bwMode="auto">
            <a:xfrm>
              <a:off x="7285055" y="5272101"/>
              <a:ext cx="223838" cy="204788"/>
            </a:xfrm>
            <a:custGeom>
              <a:avLst/>
              <a:gdLst>
                <a:gd name="T0" fmla="*/ 141 w 141"/>
                <a:gd name="T1" fmla="*/ 50 h 129"/>
                <a:gd name="T2" fmla="*/ 96 w 141"/>
                <a:gd name="T3" fmla="*/ 82 h 129"/>
                <a:gd name="T4" fmla="*/ 112 w 141"/>
                <a:gd name="T5" fmla="*/ 129 h 129"/>
                <a:gd name="T6" fmla="*/ 71 w 141"/>
                <a:gd name="T7" fmla="*/ 100 h 129"/>
                <a:gd name="T8" fmla="*/ 27 w 141"/>
                <a:gd name="T9" fmla="*/ 129 h 129"/>
                <a:gd name="T10" fmla="*/ 43 w 141"/>
                <a:gd name="T11" fmla="*/ 82 h 129"/>
                <a:gd name="T12" fmla="*/ 0 w 141"/>
                <a:gd name="T13" fmla="*/ 50 h 129"/>
                <a:gd name="T14" fmla="*/ 55 w 141"/>
                <a:gd name="T15" fmla="*/ 50 h 129"/>
                <a:gd name="T16" fmla="*/ 72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2" y="129"/>
                  </a:lnTo>
                  <a:lnTo>
                    <a:pt x="71" y="100"/>
                  </a:lnTo>
                  <a:lnTo>
                    <a:pt x="27" y="129"/>
                  </a:lnTo>
                  <a:lnTo>
                    <a:pt x="43" y="82"/>
                  </a:lnTo>
                  <a:lnTo>
                    <a:pt x="0" y="50"/>
                  </a:lnTo>
                  <a:lnTo>
                    <a:pt x="55" y="50"/>
                  </a:lnTo>
                  <a:lnTo>
                    <a:pt x="72"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5" name="Freeform 21"/>
            <p:cNvSpPr>
              <a:spLocks/>
            </p:cNvSpPr>
            <p:nvPr userDrawn="1"/>
          </p:nvSpPr>
          <p:spPr bwMode="auto">
            <a:xfrm>
              <a:off x="6121415" y="5956316"/>
              <a:ext cx="225426" cy="204788"/>
            </a:xfrm>
            <a:custGeom>
              <a:avLst/>
              <a:gdLst>
                <a:gd name="T0" fmla="*/ 142 w 142"/>
                <a:gd name="T1" fmla="*/ 50 h 129"/>
                <a:gd name="T2" fmla="*/ 97 w 142"/>
                <a:gd name="T3" fmla="*/ 81 h 129"/>
                <a:gd name="T4" fmla="*/ 113 w 142"/>
                <a:gd name="T5" fmla="*/ 129 h 129"/>
                <a:gd name="T6" fmla="*/ 71 w 142"/>
                <a:gd name="T7" fmla="*/ 100 h 129"/>
                <a:gd name="T8" fmla="*/ 28 w 142"/>
                <a:gd name="T9" fmla="*/ 129 h 129"/>
                <a:gd name="T10" fmla="*/ 44 w 142"/>
                <a:gd name="T11" fmla="*/ 81 h 129"/>
                <a:gd name="T12" fmla="*/ 0 w 142"/>
                <a:gd name="T13" fmla="*/ 50 h 129"/>
                <a:gd name="T14" fmla="*/ 55 w 142"/>
                <a:gd name="T15" fmla="*/ 50 h 129"/>
                <a:gd name="T16" fmla="*/ 73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1"/>
                  </a:lnTo>
                  <a:lnTo>
                    <a:pt x="113" y="129"/>
                  </a:lnTo>
                  <a:lnTo>
                    <a:pt x="71" y="100"/>
                  </a:lnTo>
                  <a:lnTo>
                    <a:pt x="28" y="129"/>
                  </a:lnTo>
                  <a:lnTo>
                    <a:pt x="44" y="81"/>
                  </a:lnTo>
                  <a:lnTo>
                    <a:pt x="0" y="50"/>
                  </a:lnTo>
                  <a:lnTo>
                    <a:pt x="55" y="50"/>
                  </a:lnTo>
                  <a:lnTo>
                    <a:pt x="73" y="0"/>
                  </a:lnTo>
                  <a:lnTo>
                    <a:pt x="87" y="50"/>
                  </a:lnTo>
                  <a:lnTo>
                    <a:pt x="142"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6" name="Freeform 22"/>
            <p:cNvSpPr>
              <a:spLocks/>
            </p:cNvSpPr>
            <p:nvPr userDrawn="1"/>
          </p:nvSpPr>
          <p:spPr bwMode="auto">
            <a:xfrm>
              <a:off x="6121415" y="5956316"/>
              <a:ext cx="225426" cy="204788"/>
            </a:xfrm>
            <a:custGeom>
              <a:avLst/>
              <a:gdLst>
                <a:gd name="T0" fmla="*/ 142 w 142"/>
                <a:gd name="T1" fmla="*/ 50 h 129"/>
                <a:gd name="T2" fmla="*/ 97 w 142"/>
                <a:gd name="T3" fmla="*/ 81 h 129"/>
                <a:gd name="T4" fmla="*/ 113 w 142"/>
                <a:gd name="T5" fmla="*/ 129 h 129"/>
                <a:gd name="T6" fmla="*/ 71 w 142"/>
                <a:gd name="T7" fmla="*/ 100 h 129"/>
                <a:gd name="T8" fmla="*/ 28 w 142"/>
                <a:gd name="T9" fmla="*/ 129 h 129"/>
                <a:gd name="T10" fmla="*/ 44 w 142"/>
                <a:gd name="T11" fmla="*/ 81 h 129"/>
                <a:gd name="T12" fmla="*/ 0 w 142"/>
                <a:gd name="T13" fmla="*/ 50 h 129"/>
                <a:gd name="T14" fmla="*/ 55 w 142"/>
                <a:gd name="T15" fmla="*/ 50 h 129"/>
                <a:gd name="T16" fmla="*/ 73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1"/>
                  </a:lnTo>
                  <a:lnTo>
                    <a:pt x="113" y="129"/>
                  </a:lnTo>
                  <a:lnTo>
                    <a:pt x="71" y="100"/>
                  </a:lnTo>
                  <a:lnTo>
                    <a:pt x="28" y="129"/>
                  </a:lnTo>
                  <a:lnTo>
                    <a:pt x="44" y="81"/>
                  </a:lnTo>
                  <a:lnTo>
                    <a:pt x="0" y="50"/>
                  </a:lnTo>
                  <a:lnTo>
                    <a:pt x="55" y="50"/>
                  </a:lnTo>
                  <a:lnTo>
                    <a:pt x="73" y="0"/>
                  </a:lnTo>
                  <a:lnTo>
                    <a:pt x="87" y="50"/>
                  </a:lnTo>
                  <a:lnTo>
                    <a:pt x="142"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7" name="Freeform 23"/>
            <p:cNvSpPr>
              <a:spLocks/>
            </p:cNvSpPr>
            <p:nvPr userDrawn="1"/>
          </p:nvSpPr>
          <p:spPr bwMode="auto">
            <a:xfrm>
              <a:off x="6364303" y="6207141"/>
              <a:ext cx="222251" cy="206376"/>
            </a:xfrm>
            <a:custGeom>
              <a:avLst/>
              <a:gdLst>
                <a:gd name="T0" fmla="*/ 140 w 140"/>
                <a:gd name="T1" fmla="*/ 51 h 130"/>
                <a:gd name="T2" fmla="*/ 96 w 140"/>
                <a:gd name="T3" fmla="*/ 82 h 130"/>
                <a:gd name="T4" fmla="*/ 111 w 140"/>
                <a:gd name="T5" fmla="*/ 130 h 130"/>
                <a:gd name="T6" fmla="*/ 69 w 140"/>
                <a:gd name="T7" fmla="*/ 100 h 130"/>
                <a:gd name="T8" fmla="*/ 27 w 140"/>
                <a:gd name="T9" fmla="*/ 130 h 130"/>
                <a:gd name="T10" fmla="*/ 43 w 140"/>
                <a:gd name="T11" fmla="*/ 82 h 130"/>
                <a:gd name="T12" fmla="*/ 0 w 140"/>
                <a:gd name="T13" fmla="*/ 51 h 130"/>
                <a:gd name="T14" fmla="*/ 53 w 140"/>
                <a:gd name="T15" fmla="*/ 51 h 130"/>
                <a:gd name="T16" fmla="*/ 71 w 140"/>
                <a:gd name="T17" fmla="*/ 0 h 130"/>
                <a:gd name="T18" fmla="*/ 87 w 140"/>
                <a:gd name="T19" fmla="*/ 51 h 130"/>
                <a:gd name="T20" fmla="*/ 140 w 140"/>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30">
                  <a:moveTo>
                    <a:pt x="140" y="51"/>
                  </a:moveTo>
                  <a:lnTo>
                    <a:pt x="96" y="82"/>
                  </a:lnTo>
                  <a:lnTo>
                    <a:pt x="111" y="130"/>
                  </a:lnTo>
                  <a:lnTo>
                    <a:pt x="69" y="100"/>
                  </a:lnTo>
                  <a:lnTo>
                    <a:pt x="27" y="130"/>
                  </a:lnTo>
                  <a:lnTo>
                    <a:pt x="43" y="82"/>
                  </a:lnTo>
                  <a:lnTo>
                    <a:pt x="0" y="51"/>
                  </a:lnTo>
                  <a:lnTo>
                    <a:pt x="53" y="51"/>
                  </a:lnTo>
                  <a:lnTo>
                    <a:pt x="71" y="0"/>
                  </a:lnTo>
                  <a:lnTo>
                    <a:pt x="87" y="51"/>
                  </a:lnTo>
                  <a:lnTo>
                    <a:pt x="140" y="51"/>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8" name="Freeform 24"/>
            <p:cNvSpPr>
              <a:spLocks/>
            </p:cNvSpPr>
            <p:nvPr userDrawn="1"/>
          </p:nvSpPr>
          <p:spPr bwMode="auto">
            <a:xfrm>
              <a:off x="6364303" y="6207141"/>
              <a:ext cx="222251" cy="206376"/>
            </a:xfrm>
            <a:custGeom>
              <a:avLst/>
              <a:gdLst>
                <a:gd name="T0" fmla="*/ 140 w 140"/>
                <a:gd name="T1" fmla="*/ 51 h 130"/>
                <a:gd name="T2" fmla="*/ 96 w 140"/>
                <a:gd name="T3" fmla="*/ 82 h 130"/>
                <a:gd name="T4" fmla="*/ 111 w 140"/>
                <a:gd name="T5" fmla="*/ 130 h 130"/>
                <a:gd name="T6" fmla="*/ 69 w 140"/>
                <a:gd name="T7" fmla="*/ 100 h 130"/>
                <a:gd name="T8" fmla="*/ 27 w 140"/>
                <a:gd name="T9" fmla="*/ 130 h 130"/>
                <a:gd name="T10" fmla="*/ 43 w 140"/>
                <a:gd name="T11" fmla="*/ 82 h 130"/>
                <a:gd name="T12" fmla="*/ 0 w 140"/>
                <a:gd name="T13" fmla="*/ 51 h 130"/>
                <a:gd name="T14" fmla="*/ 53 w 140"/>
                <a:gd name="T15" fmla="*/ 51 h 130"/>
                <a:gd name="T16" fmla="*/ 71 w 140"/>
                <a:gd name="T17" fmla="*/ 0 h 130"/>
                <a:gd name="T18" fmla="*/ 87 w 140"/>
                <a:gd name="T19" fmla="*/ 51 h 130"/>
                <a:gd name="T20" fmla="*/ 140 w 140"/>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30">
                  <a:moveTo>
                    <a:pt x="140" y="51"/>
                  </a:moveTo>
                  <a:lnTo>
                    <a:pt x="96" y="82"/>
                  </a:lnTo>
                  <a:lnTo>
                    <a:pt x="111" y="130"/>
                  </a:lnTo>
                  <a:lnTo>
                    <a:pt x="69" y="100"/>
                  </a:lnTo>
                  <a:lnTo>
                    <a:pt x="27" y="130"/>
                  </a:lnTo>
                  <a:lnTo>
                    <a:pt x="43" y="82"/>
                  </a:lnTo>
                  <a:lnTo>
                    <a:pt x="0" y="51"/>
                  </a:lnTo>
                  <a:lnTo>
                    <a:pt x="53" y="51"/>
                  </a:lnTo>
                  <a:lnTo>
                    <a:pt x="71" y="0"/>
                  </a:lnTo>
                  <a:lnTo>
                    <a:pt x="87" y="51"/>
                  </a:lnTo>
                  <a:lnTo>
                    <a:pt x="140" y="51"/>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9" name="Freeform 25"/>
            <p:cNvSpPr>
              <a:spLocks/>
            </p:cNvSpPr>
            <p:nvPr userDrawn="1"/>
          </p:nvSpPr>
          <p:spPr bwMode="auto">
            <a:xfrm>
              <a:off x="7045342" y="6207141"/>
              <a:ext cx="223838" cy="206376"/>
            </a:xfrm>
            <a:custGeom>
              <a:avLst/>
              <a:gdLst>
                <a:gd name="T0" fmla="*/ 141 w 141"/>
                <a:gd name="T1" fmla="*/ 51 h 130"/>
                <a:gd name="T2" fmla="*/ 96 w 141"/>
                <a:gd name="T3" fmla="*/ 82 h 130"/>
                <a:gd name="T4" fmla="*/ 111 w 141"/>
                <a:gd name="T5" fmla="*/ 130 h 130"/>
                <a:gd name="T6" fmla="*/ 71 w 141"/>
                <a:gd name="T7" fmla="*/ 100 h 130"/>
                <a:gd name="T8" fmla="*/ 27 w 141"/>
                <a:gd name="T9" fmla="*/ 130 h 130"/>
                <a:gd name="T10" fmla="*/ 43 w 141"/>
                <a:gd name="T11" fmla="*/ 82 h 130"/>
                <a:gd name="T12" fmla="*/ 0 w 141"/>
                <a:gd name="T13" fmla="*/ 51 h 130"/>
                <a:gd name="T14" fmla="*/ 55 w 141"/>
                <a:gd name="T15" fmla="*/ 51 h 130"/>
                <a:gd name="T16" fmla="*/ 72 w 141"/>
                <a:gd name="T17" fmla="*/ 0 h 130"/>
                <a:gd name="T18" fmla="*/ 87 w 141"/>
                <a:gd name="T19" fmla="*/ 51 h 130"/>
                <a:gd name="T20" fmla="*/ 141 w 141"/>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30">
                  <a:moveTo>
                    <a:pt x="141" y="51"/>
                  </a:moveTo>
                  <a:lnTo>
                    <a:pt x="96" y="82"/>
                  </a:lnTo>
                  <a:lnTo>
                    <a:pt x="111" y="130"/>
                  </a:lnTo>
                  <a:lnTo>
                    <a:pt x="71" y="100"/>
                  </a:lnTo>
                  <a:lnTo>
                    <a:pt x="27" y="130"/>
                  </a:lnTo>
                  <a:lnTo>
                    <a:pt x="43" y="82"/>
                  </a:lnTo>
                  <a:lnTo>
                    <a:pt x="0" y="51"/>
                  </a:lnTo>
                  <a:lnTo>
                    <a:pt x="55" y="51"/>
                  </a:lnTo>
                  <a:lnTo>
                    <a:pt x="72" y="0"/>
                  </a:lnTo>
                  <a:lnTo>
                    <a:pt x="87" y="51"/>
                  </a:lnTo>
                  <a:lnTo>
                    <a:pt x="141" y="51"/>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0" name="Freeform 26"/>
            <p:cNvSpPr>
              <a:spLocks/>
            </p:cNvSpPr>
            <p:nvPr userDrawn="1"/>
          </p:nvSpPr>
          <p:spPr bwMode="auto">
            <a:xfrm>
              <a:off x="7045342" y="6207141"/>
              <a:ext cx="223838" cy="206376"/>
            </a:xfrm>
            <a:custGeom>
              <a:avLst/>
              <a:gdLst>
                <a:gd name="T0" fmla="*/ 141 w 141"/>
                <a:gd name="T1" fmla="*/ 51 h 130"/>
                <a:gd name="T2" fmla="*/ 96 w 141"/>
                <a:gd name="T3" fmla="*/ 82 h 130"/>
                <a:gd name="T4" fmla="*/ 111 w 141"/>
                <a:gd name="T5" fmla="*/ 130 h 130"/>
                <a:gd name="T6" fmla="*/ 71 w 141"/>
                <a:gd name="T7" fmla="*/ 100 h 130"/>
                <a:gd name="T8" fmla="*/ 27 w 141"/>
                <a:gd name="T9" fmla="*/ 130 h 130"/>
                <a:gd name="T10" fmla="*/ 43 w 141"/>
                <a:gd name="T11" fmla="*/ 82 h 130"/>
                <a:gd name="T12" fmla="*/ 0 w 141"/>
                <a:gd name="T13" fmla="*/ 51 h 130"/>
                <a:gd name="T14" fmla="*/ 55 w 141"/>
                <a:gd name="T15" fmla="*/ 51 h 130"/>
                <a:gd name="T16" fmla="*/ 72 w 141"/>
                <a:gd name="T17" fmla="*/ 0 h 130"/>
                <a:gd name="T18" fmla="*/ 87 w 141"/>
                <a:gd name="T19" fmla="*/ 51 h 130"/>
                <a:gd name="T20" fmla="*/ 141 w 141"/>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30">
                  <a:moveTo>
                    <a:pt x="141" y="51"/>
                  </a:moveTo>
                  <a:lnTo>
                    <a:pt x="96" y="82"/>
                  </a:lnTo>
                  <a:lnTo>
                    <a:pt x="111" y="130"/>
                  </a:lnTo>
                  <a:lnTo>
                    <a:pt x="71" y="100"/>
                  </a:lnTo>
                  <a:lnTo>
                    <a:pt x="27" y="130"/>
                  </a:lnTo>
                  <a:lnTo>
                    <a:pt x="43" y="82"/>
                  </a:lnTo>
                  <a:lnTo>
                    <a:pt x="0" y="51"/>
                  </a:lnTo>
                  <a:lnTo>
                    <a:pt x="55" y="51"/>
                  </a:lnTo>
                  <a:lnTo>
                    <a:pt x="72" y="0"/>
                  </a:lnTo>
                  <a:lnTo>
                    <a:pt x="87" y="51"/>
                  </a:lnTo>
                  <a:lnTo>
                    <a:pt x="141" y="51"/>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1" name="Freeform 27"/>
            <p:cNvSpPr>
              <a:spLocks/>
            </p:cNvSpPr>
            <p:nvPr userDrawn="1"/>
          </p:nvSpPr>
          <p:spPr bwMode="auto">
            <a:xfrm>
              <a:off x="7288230" y="5956316"/>
              <a:ext cx="223838" cy="204788"/>
            </a:xfrm>
            <a:custGeom>
              <a:avLst/>
              <a:gdLst>
                <a:gd name="T0" fmla="*/ 141 w 141"/>
                <a:gd name="T1" fmla="*/ 50 h 129"/>
                <a:gd name="T2" fmla="*/ 98 w 141"/>
                <a:gd name="T3" fmla="*/ 81 h 129"/>
                <a:gd name="T4" fmla="*/ 112 w 141"/>
                <a:gd name="T5" fmla="*/ 129 h 129"/>
                <a:gd name="T6" fmla="*/ 70 w 141"/>
                <a:gd name="T7" fmla="*/ 100 h 129"/>
                <a:gd name="T8" fmla="*/ 27 w 141"/>
                <a:gd name="T9" fmla="*/ 129 h 129"/>
                <a:gd name="T10" fmla="*/ 45 w 141"/>
                <a:gd name="T11" fmla="*/ 81 h 129"/>
                <a:gd name="T12" fmla="*/ 0 w 141"/>
                <a:gd name="T13" fmla="*/ 50 h 129"/>
                <a:gd name="T14" fmla="*/ 54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1"/>
                  </a:lnTo>
                  <a:lnTo>
                    <a:pt x="112" y="129"/>
                  </a:lnTo>
                  <a:lnTo>
                    <a:pt x="70" y="100"/>
                  </a:lnTo>
                  <a:lnTo>
                    <a:pt x="27" y="129"/>
                  </a:lnTo>
                  <a:lnTo>
                    <a:pt x="45" y="81"/>
                  </a:lnTo>
                  <a:lnTo>
                    <a:pt x="0" y="50"/>
                  </a:lnTo>
                  <a:lnTo>
                    <a:pt x="54" y="50"/>
                  </a:lnTo>
                  <a:lnTo>
                    <a:pt x="72" y="0"/>
                  </a:lnTo>
                  <a:lnTo>
                    <a:pt x="88"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2" name="Freeform 28"/>
            <p:cNvSpPr>
              <a:spLocks/>
            </p:cNvSpPr>
            <p:nvPr userDrawn="1"/>
          </p:nvSpPr>
          <p:spPr bwMode="auto">
            <a:xfrm>
              <a:off x="7288230" y="5956316"/>
              <a:ext cx="223838" cy="204788"/>
            </a:xfrm>
            <a:custGeom>
              <a:avLst/>
              <a:gdLst>
                <a:gd name="T0" fmla="*/ 141 w 141"/>
                <a:gd name="T1" fmla="*/ 50 h 129"/>
                <a:gd name="T2" fmla="*/ 98 w 141"/>
                <a:gd name="T3" fmla="*/ 81 h 129"/>
                <a:gd name="T4" fmla="*/ 112 w 141"/>
                <a:gd name="T5" fmla="*/ 129 h 129"/>
                <a:gd name="T6" fmla="*/ 70 w 141"/>
                <a:gd name="T7" fmla="*/ 100 h 129"/>
                <a:gd name="T8" fmla="*/ 27 w 141"/>
                <a:gd name="T9" fmla="*/ 129 h 129"/>
                <a:gd name="T10" fmla="*/ 45 w 141"/>
                <a:gd name="T11" fmla="*/ 81 h 129"/>
                <a:gd name="T12" fmla="*/ 0 w 141"/>
                <a:gd name="T13" fmla="*/ 50 h 129"/>
                <a:gd name="T14" fmla="*/ 54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1"/>
                  </a:lnTo>
                  <a:lnTo>
                    <a:pt x="112" y="129"/>
                  </a:lnTo>
                  <a:lnTo>
                    <a:pt x="70" y="100"/>
                  </a:lnTo>
                  <a:lnTo>
                    <a:pt x="27" y="129"/>
                  </a:lnTo>
                  <a:lnTo>
                    <a:pt x="45" y="81"/>
                  </a:lnTo>
                  <a:lnTo>
                    <a:pt x="0" y="50"/>
                  </a:lnTo>
                  <a:lnTo>
                    <a:pt x="54" y="50"/>
                  </a:lnTo>
                  <a:lnTo>
                    <a:pt x="72" y="0"/>
                  </a:lnTo>
                  <a:lnTo>
                    <a:pt x="88"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3" name="Freeform 29"/>
            <p:cNvSpPr>
              <a:spLocks/>
            </p:cNvSpPr>
            <p:nvPr userDrawn="1"/>
          </p:nvSpPr>
          <p:spPr bwMode="auto">
            <a:xfrm>
              <a:off x="7378718" y="5619765"/>
              <a:ext cx="225426" cy="204788"/>
            </a:xfrm>
            <a:custGeom>
              <a:avLst/>
              <a:gdLst>
                <a:gd name="T0" fmla="*/ 142 w 142"/>
                <a:gd name="T1" fmla="*/ 50 h 129"/>
                <a:gd name="T2" fmla="*/ 97 w 142"/>
                <a:gd name="T3" fmla="*/ 80 h 129"/>
                <a:gd name="T4" fmla="*/ 111 w 142"/>
                <a:gd name="T5" fmla="*/ 129 h 129"/>
                <a:gd name="T6" fmla="*/ 71 w 142"/>
                <a:gd name="T7" fmla="*/ 100 h 129"/>
                <a:gd name="T8" fmla="*/ 28 w 142"/>
                <a:gd name="T9" fmla="*/ 129 h 129"/>
                <a:gd name="T10" fmla="*/ 44 w 142"/>
                <a:gd name="T11" fmla="*/ 80 h 129"/>
                <a:gd name="T12" fmla="*/ 0 w 142"/>
                <a:gd name="T13" fmla="*/ 50 h 129"/>
                <a:gd name="T14" fmla="*/ 55 w 142"/>
                <a:gd name="T15" fmla="*/ 50 h 129"/>
                <a:gd name="T16" fmla="*/ 71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0"/>
                  </a:lnTo>
                  <a:lnTo>
                    <a:pt x="111" y="129"/>
                  </a:lnTo>
                  <a:lnTo>
                    <a:pt x="71" y="100"/>
                  </a:lnTo>
                  <a:lnTo>
                    <a:pt x="28" y="129"/>
                  </a:lnTo>
                  <a:lnTo>
                    <a:pt x="44" y="80"/>
                  </a:lnTo>
                  <a:lnTo>
                    <a:pt x="0" y="50"/>
                  </a:lnTo>
                  <a:lnTo>
                    <a:pt x="55" y="50"/>
                  </a:lnTo>
                  <a:lnTo>
                    <a:pt x="71" y="0"/>
                  </a:lnTo>
                  <a:lnTo>
                    <a:pt x="87" y="50"/>
                  </a:lnTo>
                  <a:lnTo>
                    <a:pt x="142"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4" name="Freeform 30"/>
            <p:cNvSpPr>
              <a:spLocks/>
            </p:cNvSpPr>
            <p:nvPr userDrawn="1"/>
          </p:nvSpPr>
          <p:spPr bwMode="auto">
            <a:xfrm>
              <a:off x="7378718" y="5619765"/>
              <a:ext cx="225426" cy="204788"/>
            </a:xfrm>
            <a:custGeom>
              <a:avLst/>
              <a:gdLst>
                <a:gd name="T0" fmla="*/ 142 w 142"/>
                <a:gd name="T1" fmla="*/ 50 h 129"/>
                <a:gd name="T2" fmla="*/ 97 w 142"/>
                <a:gd name="T3" fmla="*/ 80 h 129"/>
                <a:gd name="T4" fmla="*/ 111 w 142"/>
                <a:gd name="T5" fmla="*/ 129 h 129"/>
                <a:gd name="T6" fmla="*/ 71 w 142"/>
                <a:gd name="T7" fmla="*/ 100 h 129"/>
                <a:gd name="T8" fmla="*/ 28 w 142"/>
                <a:gd name="T9" fmla="*/ 129 h 129"/>
                <a:gd name="T10" fmla="*/ 44 w 142"/>
                <a:gd name="T11" fmla="*/ 80 h 129"/>
                <a:gd name="T12" fmla="*/ 0 w 142"/>
                <a:gd name="T13" fmla="*/ 50 h 129"/>
                <a:gd name="T14" fmla="*/ 55 w 142"/>
                <a:gd name="T15" fmla="*/ 50 h 129"/>
                <a:gd name="T16" fmla="*/ 71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0"/>
                  </a:lnTo>
                  <a:lnTo>
                    <a:pt x="111" y="129"/>
                  </a:lnTo>
                  <a:lnTo>
                    <a:pt x="71" y="100"/>
                  </a:lnTo>
                  <a:lnTo>
                    <a:pt x="28" y="129"/>
                  </a:lnTo>
                  <a:lnTo>
                    <a:pt x="44" y="80"/>
                  </a:lnTo>
                  <a:lnTo>
                    <a:pt x="0" y="50"/>
                  </a:lnTo>
                  <a:lnTo>
                    <a:pt x="55" y="50"/>
                  </a:lnTo>
                  <a:lnTo>
                    <a:pt x="71" y="0"/>
                  </a:lnTo>
                  <a:lnTo>
                    <a:pt x="87" y="50"/>
                  </a:lnTo>
                  <a:lnTo>
                    <a:pt x="142"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99097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17315"/>
          <a:stretch/>
        </p:blipFill>
        <p:spPr>
          <a:xfrm>
            <a:off x="0" y="1187450"/>
            <a:ext cx="9144000" cy="5670550"/>
          </a:xfrm>
          <a:prstGeom prst="rect">
            <a:avLst/>
          </a:prstGeom>
        </p:spPr>
      </p:pic>
      <p:sp>
        <p:nvSpPr>
          <p:cNvPr id="5" name="Footer Placeholder 4"/>
          <p:cNvSpPr>
            <a:spLocks noGrp="1"/>
          </p:cNvSpPr>
          <p:nvPr>
            <p:ph type="ftr" sz="quarter" idx="11"/>
          </p:nvPr>
        </p:nvSpPr>
        <p:spPr/>
        <p:txBody>
          <a:bodyPr/>
          <a:lstStyle/>
          <a:p>
            <a:r>
              <a:rPr lang="en-US" smtClean="0"/>
              <a:t>About vulnerability disclosure |  Cosmin Ciobanu ENISA 2016</a:t>
            </a:r>
            <a:endParaRPr lang="en-GB"/>
          </a:p>
        </p:txBody>
      </p:sp>
      <p:sp>
        <p:nvSpPr>
          <p:cNvPr id="7" name="Title 6"/>
          <p:cNvSpPr>
            <a:spLocks noGrp="1"/>
          </p:cNvSpPr>
          <p:nvPr>
            <p:ph type="title"/>
          </p:nvPr>
        </p:nvSpPr>
        <p:spPr/>
        <p:txBody>
          <a:bodyPr/>
          <a:lstStyle/>
          <a:p>
            <a:r>
              <a:rPr lang="en-US" smtClean="0"/>
              <a:t>Click to edit Master title style</a:t>
            </a:r>
            <a:endParaRPr lang="en-GB"/>
          </a:p>
        </p:txBody>
      </p:sp>
      <p:sp>
        <p:nvSpPr>
          <p:cNvPr id="2" name="Rectangle 1"/>
          <p:cNvSpPr/>
          <p:nvPr userDrawn="1"/>
        </p:nvSpPr>
        <p:spPr>
          <a:xfrm>
            <a:off x="441325" y="1638300"/>
            <a:ext cx="8262938" cy="4489450"/>
          </a:xfrm>
          <a:prstGeom prst="rect">
            <a:avLst/>
          </a:prstGeom>
          <a:solidFill>
            <a:srgbClr val="DC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Slide Number Placeholder 5"/>
          <p:cNvSpPr txBox="1">
            <a:spLocks/>
          </p:cNvSpPr>
          <p:nvPr userDrawn="1"/>
        </p:nvSpPr>
        <p:spPr>
          <a:xfrm>
            <a:off x="6633870" y="6356351"/>
            <a:ext cx="20574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B32123A-B6C2-4F3D-B52B-6642A14B8745}" type="slidenum">
              <a:rPr lang="en-GB" smtClean="0"/>
              <a:pPr/>
              <a:t>‹#›</a:t>
            </a:fld>
            <a:endParaRPr lang="en-GB" dirty="0"/>
          </a:p>
        </p:txBody>
      </p:sp>
    </p:spTree>
    <p:extLst>
      <p:ext uri="{BB962C8B-B14F-4D97-AF65-F5344CB8AC3E}">
        <p14:creationId xmlns:p14="http://schemas.microsoft.com/office/powerpoint/2010/main" val="162718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p:spTree>
      <p:nvGrpSpPr>
        <p:cNvPr id="1" name=""/>
        <p:cNvGrpSpPr/>
        <p:nvPr/>
      </p:nvGrpSpPr>
      <p:grpSpPr>
        <a:xfrm>
          <a:off x="0" y="0"/>
          <a:ext cx="0" cy="0"/>
          <a:chOff x="0" y="0"/>
          <a:chExt cx="0" cy="0"/>
        </a:xfrm>
      </p:grpSpPr>
      <p:pic>
        <p:nvPicPr>
          <p:cNvPr id="43" name="Picture 42"/>
          <p:cNvPicPr>
            <a:picLocks noChangeAspect="1"/>
          </p:cNvPicPr>
          <p:nvPr userDrawn="1"/>
        </p:nvPicPr>
        <p:blipFill rotWithShape="1">
          <a:blip r:embed="rId2">
            <a:extLst>
              <a:ext uri="{28A0092B-C50C-407E-A947-70E740481C1C}">
                <a14:useLocalDpi xmlns:a14="http://schemas.microsoft.com/office/drawing/2010/main" val="0"/>
              </a:ext>
            </a:extLst>
          </a:blip>
          <a:srcRect t="16390" b="50012"/>
          <a:stretch/>
        </p:blipFill>
        <p:spPr>
          <a:xfrm>
            <a:off x="-1" y="4553849"/>
            <a:ext cx="9144000" cy="2304151"/>
          </a:xfrm>
          <a:prstGeom prst="rect">
            <a:avLst/>
          </a:prstGeom>
        </p:spPr>
      </p:pic>
      <p:sp>
        <p:nvSpPr>
          <p:cNvPr id="12" name="Picture Placeholder 11"/>
          <p:cNvSpPr>
            <a:spLocks noGrp="1"/>
          </p:cNvSpPr>
          <p:nvPr>
            <p:ph type="pic" sz="quarter" idx="10"/>
          </p:nvPr>
        </p:nvSpPr>
        <p:spPr>
          <a:xfrm>
            <a:off x="6357668" y="1385849"/>
            <a:ext cx="2786333" cy="3643350"/>
          </a:xfrm>
          <a:prstGeom prst="rect">
            <a:avLst/>
          </a:prstGeom>
        </p:spPr>
        <p:txBody>
          <a:bodyPr/>
          <a:lstStyle/>
          <a:p>
            <a:r>
              <a:rPr lang="en-US" smtClean="0"/>
              <a:t>Click icon to add picture</a:t>
            </a:r>
            <a:endParaRPr lang="en-GB"/>
          </a:p>
        </p:txBody>
      </p:sp>
      <p:sp>
        <p:nvSpPr>
          <p:cNvPr id="4" name="Rectangle 3"/>
          <p:cNvSpPr/>
          <p:nvPr userDrawn="1"/>
        </p:nvSpPr>
        <p:spPr>
          <a:xfrm>
            <a:off x="-1" y="1385848"/>
            <a:ext cx="6357669" cy="36433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33186" y="1632564"/>
            <a:ext cx="5691569" cy="1044000"/>
          </a:xfrm>
        </p:spPr>
        <p:txBody>
          <a:bodyPr lIns="0" anchor="ctr">
            <a:normAutofit/>
          </a:bodyPr>
          <a:lstStyle>
            <a:lvl1pPr algn="l">
              <a:defRPr sz="3200">
                <a:solidFill>
                  <a:schemeClr val="bg1"/>
                </a:solidFill>
              </a:defRPr>
            </a:lvl1pPr>
          </a:lstStyle>
          <a:p>
            <a:r>
              <a:rPr lang="en-US" dirty="0" smtClean="0"/>
              <a:t>Click to edit </a:t>
            </a:r>
            <a:br>
              <a:rPr lang="en-US" dirty="0" smtClean="0"/>
            </a:br>
            <a:r>
              <a:rPr lang="en-US" dirty="0" smtClean="0"/>
              <a:t>Master title style</a:t>
            </a:r>
            <a:endParaRPr lang="en-US" dirty="0"/>
          </a:p>
        </p:txBody>
      </p:sp>
      <p:pic>
        <p:nvPicPr>
          <p:cNvPr id="36" name="Picture 3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1800" y="300463"/>
            <a:ext cx="879853" cy="842538"/>
          </a:xfrm>
          <a:prstGeom prst="rect">
            <a:avLst/>
          </a:prstGeom>
        </p:spPr>
      </p:pic>
      <p:grpSp>
        <p:nvGrpSpPr>
          <p:cNvPr id="38" name="Group 37"/>
          <p:cNvGrpSpPr/>
          <p:nvPr userDrawn="1"/>
        </p:nvGrpSpPr>
        <p:grpSpPr>
          <a:xfrm>
            <a:off x="7996237" y="6040897"/>
            <a:ext cx="718344" cy="484205"/>
            <a:chOff x="5295913" y="4700600"/>
            <a:chExt cx="3044832" cy="2060580"/>
          </a:xfrm>
          <a:solidFill>
            <a:schemeClr val="accent6"/>
          </a:solidFill>
        </p:grpSpPr>
        <p:sp>
          <p:nvSpPr>
            <p:cNvPr id="39" name="AutoShape 3"/>
            <p:cNvSpPr>
              <a:spLocks noChangeAspect="1" noChangeArrowheads="1" noTextEdit="1"/>
            </p:cNvSpPr>
            <p:nvPr userDrawn="1"/>
          </p:nvSpPr>
          <p:spPr bwMode="auto">
            <a:xfrm>
              <a:off x="5295913" y="4700600"/>
              <a:ext cx="3044832" cy="20605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Rectangle 5"/>
            <p:cNvSpPr>
              <a:spLocks noChangeArrowheads="1"/>
            </p:cNvSpPr>
            <p:nvPr userDrawn="1"/>
          </p:nvSpPr>
          <p:spPr bwMode="auto">
            <a:xfrm>
              <a:off x="5295913" y="4700600"/>
              <a:ext cx="3041657" cy="2060580"/>
            </a:xfrm>
            <a:prstGeom prst="rect">
              <a:avLst/>
            </a:pr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1" name="Rectangle 6"/>
            <p:cNvSpPr>
              <a:spLocks noChangeArrowheads="1"/>
            </p:cNvSpPr>
            <p:nvPr userDrawn="1"/>
          </p:nvSpPr>
          <p:spPr bwMode="auto">
            <a:xfrm>
              <a:off x="5295913" y="4700600"/>
              <a:ext cx="3041657" cy="20605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7"/>
            <p:cNvSpPr>
              <a:spLocks/>
            </p:cNvSpPr>
            <p:nvPr userDrawn="1"/>
          </p:nvSpPr>
          <p:spPr bwMode="auto">
            <a:xfrm>
              <a:off x="6708791" y="49403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5" y="50"/>
                  </a:lnTo>
                  <a:lnTo>
                    <a:pt x="71"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2" name="Freeform 8"/>
            <p:cNvSpPr>
              <a:spLocks/>
            </p:cNvSpPr>
            <p:nvPr userDrawn="1"/>
          </p:nvSpPr>
          <p:spPr bwMode="auto">
            <a:xfrm>
              <a:off x="6708791" y="49403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5" y="50"/>
                  </a:lnTo>
                  <a:lnTo>
                    <a:pt x="71"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3" name="Freeform 9"/>
            <p:cNvSpPr>
              <a:spLocks/>
            </p:cNvSpPr>
            <p:nvPr userDrawn="1"/>
          </p:nvSpPr>
          <p:spPr bwMode="auto">
            <a:xfrm>
              <a:off x="6708791" y="6299216"/>
              <a:ext cx="223838" cy="204788"/>
            </a:xfrm>
            <a:custGeom>
              <a:avLst/>
              <a:gdLst>
                <a:gd name="T0" fmla="*/ 141 w 141"/>
                <a:gd name="T1" fmla="*/ 50 h 129"/>
                <a:gd name="T2" fmla="*/ 96 w 141"/>
                <a:gd name="T3" fmla="*/ 82 h 129"/>
                <a:gd name="T4" fmla="*/ 111 w 141"/>
                <a:gd name="T5" fmla="*/ 129 h 129"/>
                <a:gd name="T6" fmla="*/ 69 w 141"/>
                <a:gd name="T7" fmla="*/ 100 h 129"/>
                <a:gd name="T8" fmla="*/ 27 w 141"/>
                <a:gd name="T9" fmla="*/ 129 h 129"/>
                <a:gd name="T10" fmla="*/ 43 w 141"/>
                <a:gd name="T11" fmla="*/ 82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1" y="129"/>
                  </a:lnTo>
                  <a:lnTo>
                    <a:pt x="69" y="100"/>
                  </a:lnTo>
                  <a:lnTo>
                    <a:pt x="27" y="129"/>
                  </a:lnTo>
                  <a:lnTo>
                    <a:pt x="43" y="82"/>
                  </a:lnTo>
                  <a:lnTo>
                    <a:pt x="0" y="50"/>
                  </a:lnTo>
                  <a:lnTo>
                    <a:pt x="55" y="50"/>
                  </a:lnTo>
                  <a:lnTo>
                    <a:pt x="71"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4" name="Freeform 10"/>
            <p:cNvSpPr>
              <a:spLocks/>
            </p:cNvSpPr>
            <p:nvPr userDrawn="1"/>
          </p:nvSpPr>
          <p:spPr bwMode="auto">
            <a:xfrm>
              <a:off x="6708791" y="6299216"/>
              <a:ext cx="223838" cy="204788"/>
            </a:xfrm>
            <a:custGeom>
              <a:avLst/>
              <a:gdLst>
                <a:gd name="T0" fmla="*/ 141 w 141"/>
                <a:gd name="T1" fmla="*/ 50 h 129"/>
                <a:gd name="T2" fmla="*/ 96 w 141"/>
                <a:gd name="T3" fmla="*/ 82 h 129"/>
                <a:gd name="T4" fmla="*/ 111 w 141"/>
                <a:gd name="T5" fmla="*/ 129 h 129"/>
                <a:gd name="T6" fmla="*/ 69 w 141"/>
                <a:gd name="T7" fmla="*/ 100 h 129"/>
                <a:gd name="T8" fmla="*/ 27 w 141"/>
                <a:gd name="T9" fmla="*/ 129 h 129"/>
                <a:gd name="T10" fmla="*/ 43 w 141"/>
                <a:gd name="T11" fmla="*/ 82 h 129"/>
                <a:gd name="T12" fmla="*/ 0 w 141"/>
                <a:gd name="T13" fmla="*/ 50 h 129"/>
                <a:gd name="T14" fmla="*/ 55 w 141"/>
                <a:gd name="T15" fmla="*/ 50 h 129"/>
                <a:gd name="T16" fmla="*/ 71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1" y="129"/>
                  </a:lnTo>
                  <a:lnTo>
                    <a:pt x="69" y="100"/>
                  </a:lnTo>
                  <a:lnTo>
                    <a:pt x="27" y="129"/>
                  </a:lnTo>
                  <a:lnTo>
                    <a:pt x="43" y="82"/>
                  </a:lnTo>
                  <a:lnTo>
                    <a:pt x="0" y="50"/>
                  </a:lnTo>
                  <a:lnTo>
                    <a:pt x="55" y="50"/>
                  </a:lnTo>
                  <a:lnTo>
                    <a:pt x="71"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5" name="Freeform 11"/>
            <p:cNvSpPr>
              <a:spLocks/>
            </p:cNvSpPr>
            <p:nvPr userDrawn="1"/>
          </p:nvSpPr>
          <p:spPr bwMode="auto">
            <a:xfrm>
              <a:off x="6030927" y="5619765"/>
              <a:ext cx="220663" cy="204788"/>
            </a:xfrm>
            <a:custGeom>
              <a:avLst/>
              <a:gdLst>
                <a:gd name="T0" fmla="*/ 139 w 139"/>
                <a:gd name="T1" fmla="*/ 50 h 129"/>
                <a:gd name="T2" fmla="*/ 96 w 139"/>
                <a:gd name="T3" fmla="*/ 80 h 129"/>
                <a:gd name="T4" fmla="*/ 110 w 139"/>
                <a:gd name="T5" fmla="*/ 129 h 129"/>
                <a:gd name="T6" fmla="*/ 69 w 139"/>
                <a:gd name="T7" fmla="*/ 100 h 129"/>
                <a:gd name="T8" fmla="*/ 27 w 139"/>
                <a:gd name="T9" fmla="*/ 129 h 129"/>
                <a:gd name="T10" fmla="*/ 43 w 139"/>
                <a:gd name="T11" fmla="*/ 80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0"/>
                  </a:lnTo>
                  <a:lnTo>
                    <a:pt x="110" y="129"/>
                  </a:lnTo>
                  <a:lnTo>
                    <a:pt x="69" y="100"/>
                  </a:lnTo>
                  <a:lnTo>
                    <a:pt x="27" y="129"/>
                  </a:lnTo>
                  <a:lnTo>
                    <a:pt x="43" y="80"/>
                  </a:lnTo>
                  <a:lnTo>
                    <a:pt x="0" y="50"/>
                  </a:lnTo>
                  <a:lnTo>
                    <a:pt x="53" y="50"/>
                  </a:lnTo>
                  <a:lnTo>
                    <a:pt x="70" y="0"/>
                  </a:lnTo>
                  <a:lnTo>
                    <a:pt x="86" y="50"/>
                  </a:lnTo>
                  <a:lnTo>
                    <a:pt x="139"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6" name="Freeform 12"/>
            <p:cNvSpPr>
              <a:spLocks/>
            </p:cNvSpPr>
            <p:nvPr userDrawn="1"/>
          </p:nvSpPr>
          <p:spPr bwMode="auto">
            <a:xfrm>
              <a:off x="6030927" y="5619765"/>
              <a:ext cx="220663" cy="204788"/>
            </a:xfrm>
            <a:custGeom>
              <a:avLst/>
              <a:gdLst>
                <a:gd name="T0" fmla="*/ 139 w 139"/>
                <a:gd name="T1" fmla="*/ 50 h 129"/>
                <a:gd name="T2" fmla="*/ 96 w 139"/>
                <a:gd name="T3" fmla="*/ 80 h 129"/>
                <a:gd name="T4" fmla="*/ 110 w 139"/>
                <a:gd name="T5" fmla="*/ 129 h 129"/>
                <a:gd name="T6" fmla="*/ 69 w 139"/>
                <a:gd name="T7" fmla="*/ 100 h 129"/>
                <a:gd name="T8" fmla="*/ 27 w 139"/>
                <a:gd name="T9" fmla="*/ 129 h 129"/>
                <a:gd name="T10" fmla="*/ 43 w 139"/>
                <a:gd name="T11" fmla="*/ 80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0"/>
                  </a:lnTo>
                  <a:lnTo>
                    <a:pt x="110" y="129"/>
                  </a:lnTo>
                  <a:lnTo>
                    <a:pt x="69" y="100"/>
                  </a:lnTo>
                  <a:lnTo>
                    <a:pt x="27" y="129"/>
                  </a:lnTo>
                  <a:lnTo>
                    <a:pt x="43" y="80"/>
                  </a:lnTo>
                  <a:lnTo>
                    <a:pt x="0" y="50"/>
                  </a:lnTo>
                  <a:lnTo>
                    <a:pt x="53" y="50"/>
                  </a:lnTo>
                  <a:lnTo>
                    <a:pt x="70" y="0"/>
                  </a:lnTo>
                  <a:lnTo>
                    <a:pt x="86" y="50"/>
                  </a:lnTo>
                  <a:lnTo>
                    <a:pt x="139"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7" name="Freeform 13"/>
            <p:cNvSpPr>
              <a:spLocks/>
            </p:cNvSpPr>
            <p:nvPr userDrawn="1"/>
          </p:nvSpPr>
          <p:spPr bwMode="auto">
            <a:xfrm>
              <a:off x="6124590" y="5272101"/>
              <a:ext cx="223838" cy="204788"/>
            </a:xfrm>
            <a:custGeom>
              <a:avLst/>
              <a:gdLst>
                <a:gd name="T0" fmla="*/ 141 w 141"/>
                <a:gd name="T1" fmla="*/ 50 h 129"/>
                <a:gd name="T2" fmla="*/ 98 w 141"/>
                <a:gd name="T3" fmla="*/ 82 h 129"/>
                <a:gd name="T4" fmla="*/ 113 w 141"/>
                <a:gd name="T5" fmla="*/ 129 h 129"/>
                <a:gd name="T6" fmla="*/ 71 w 141"/>
                <a:gd name="T7" fmla="*/ 100 h 129"/>
                <a:gd name="T8" fmla="*/ 27 w 141"/>
                <a:gd name="T9" fmla="*/ 129 h 129"/>
                <a:gd name="T10" fmla="*/ 45 w 141"/>
                <a:gd name="T11" fmla="*/ 82 h 129"/>
                <a:gd name="T12" fmla="*/ 0 w 141"/>
                <a:gd name="T13" fmla="*/ 50 h 129"/>
                <a:gd name="T14" fmla="*/ 55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2"/>
                  </a:lnTo>
                  <a:lnTo>
                    <a:pt x="113" y="129"/>
                  </a:lnTo>
                  <a:lnTo>
                    <a:pt x="71" y="100"/>
                  </a:lnTo>
                  <a:lnTo>
                    <a:pt x="27" y="129"/>
                  </a:lnTo>
                  <a:lnTo>
                    <a:pt x="45" y="82"/>
                  </a:lnTo>
                  <a:lnTo>
                    <a:pt x="0" y="50"/>
                  </a:lnTo>
                  <a:lnTo>
                    <a:pt x="55" y="50"/>
                  </a:lnTo>
                  <a:lnTo>
                    <a:pt x="72" y="0"/>
                  </a:lnTo>
                  <a:lnTo>
                    <a:pt x="88"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8" name="Freeform 14"/>
            <p:cNvSpPr>
              <a:spLocks/>
            </p:cNvSpPr>
            <p:nvPr userDrawn="1"/>
          </p:nvSpPr>
          <p:spPr bwMode="auto">
            <a:xfrm>
              <a:off x="6124590" y="5272101"/>
              <a:ext cx="223838" cy="204788"/>
            </a:xfrm>
            <a:custGeom>
              <a:avLst/>
              <a:gdLst>
                <a:gd name="T0" fmla="*/ 141 w 141"/>
                <a:gd name="T1" fmla="*/ 50 h 129"/>
                <a:gd name="T2" fmla="*/ 98 w 141"/>
                <a:gd name="T3" fmla="*/ 82 h 129"/>
                <a:gd name="T4" fmla="*/ 113 w 141"/>
                <a:gd name="T5" fmla="*/ 129 h 129"/>
                <a:gd name="T6" fmla="*/ 71 w 141"/>
                <a:gd name="T7" fmla="*/ 100 h 129"/>
                <a:gd name="T8" fmla="*/ 27 w 141"/>
                <a:gd name="T9" fmla="*/ 129 h 129"/>
                <a:gd name="T10" fmla="*/ 45 w 141"/>
                <a:gd name="T11" fmla="*/ 82 h 129"/>
                <a:gd name="T12" fmla="*/ 0 w 141"/>
                <a:gd name="T13" fmla="*/ 50 h 129"/>
                <a:gd name="T14" fmla="*/ 55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2"/>
                  </a:lnTo>
                  <a:lnTo>
                    <a:pt x="113" y="129"/>
                  </a:lnTo>
                  <a:lnTo>
                    <a:pt x="71" y="100"/>
                  </a:lnTo>
                  <a:lnTo>
                    <a:pt x="27" y="129"/>
                  </a:lnTo>
                  <a:lnTo>
                    <a:pt x="45" y="82"/>
                  </a:lnTo>
                  <a:lnTo>
                    <a:pt x="0" y="50"/>
                  </a:lnTo>
                  <a:lnTo>
                    <a:pt x="55" y="50"/>
                  </a:lnTo>
                  <a:lnTo>
                    <a:pt x="72" y="0"/>
                  </a:lnTo>
                  <a:lnTo>
                    <a:pt x="88"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79" name="Freeform 15"/>
            <p:cNvSpPr>
              <a:spLocks/>
            </p:cNvSpPr>
            <p:nvPr userDrawn="1"/>
          </p:nvSpPr>
          <p:spPr bwMode="auto">
            <a:xfrm>
              <a:off x="6367478" y="5029213"/>
              <a:ext cx="220663" cy="204788"/>
            </a:xfrm>
            <a:custGeom>
              <a:avLst/>
              <a:gdLst>
                <a:gd name="T0" fmla="*/ 139 w 139"/>
                <a:gd name="T1" fmla="*/ 50 h 129"/>
                <a:gd name="T2" fmla="*/ 96 w 139"/>
                <a:gd name="T3" fmla="*/ 81 h 129"/>
                <a:gd name="T4" fmla="*/ 111 w 139"/>
                <a:gd name="T5" fmla="*/ 129 h 129"/>
                <a:gd name="T6" fmla="*/ 69 w 139"/>
                <a:gd name="T7" fmla="*/ 100 h 129"/>
                <a:gd name="T8" fmla="*/ 27 w 139"/>
                <a:gd name="T9" fmla="*/ 129 h 129"/>
                <a:gd name="T10" fmla="*/ 43 w 139"/>
                <a:gd name="T11" fmla="*/ 81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1"/>
                  </a:lnTo>
                  <a:lnTo>
                    <a:pt x="111" y="129"/>
                  </a:lnTo>
                  <a:lnTo>
                    <a:pt x="69" y="100"/>
                  </a:lnTo>
                  <a:lnTo>
                    <a:pt x="27" y="129"/>
                  </a:lnTo>
                  <a:lnTo>
                    <a:pt x="43" y="81"/>
                  </a:lnTo>
                  <a:lnTo>
                    <a:pt x="0" y="50"/>
                  </a:lnTo>
                  <a:lnTo>
                    <a:pt x="53" y="50"/>
                  </a:lnTo>
                  <a:lnTo>
                    <a:pt x="70" y="0"/>
                  </a:lnTo>
                  <a:lnTo>
                    <a:pt x="86" y="50"/>
                  </a:lnTo>
                  <a:lnTo>
                    <a:pt x="139"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0" name="Freeform 16"/>
            <p:cNvSpPr>
              <a:spLocks/>
            </p:cNvSpPr>
            <p:nvPr userDrawn="1"/>
          </p:nvSpPr>
          <p:spPr bwMode="auto">
            <a:xfrm>
              <a:off x="6367478" y="5029213"/>
              <a:ext cx="220663" cy="204788"/>
            </a:xfrm>
            <a:custGeom>
              <a:avLst/>
              <a:gdLst>
                <a:gd name="T0" fmla="*/ 139 w 139"/>
                <a:gd name="T1" fmla="*/ 50 h 129"/>
                <a:gd name="T2" fmla="*/ 96 w 139"/>
                <a:gd name="T3" fmla="*/ 81 h 129"/>
                <a:gd name="T4" fmla="*/ 111 w 139"/>
                <a:gd name="T5" fmla="*/ 129 h 129"/>
                <a:gd name="T6" fmla="*/ 69 w 139"/>
                <a:gd name="T7" fmla="*/ 100 h 129"/>
                <a:gd name="T8" fmla="*/ 27 w 139"/>
                <a:gd name="T9" fmla="*/ 129 h 129"/>
                <a:gd name="T10" fmla="*/ 43 w 139"/>
                <a:gd name="T11" fmla="*/ 81 h 129"/>
                <a:gd name="T12" fmla="*/ 0 w 139"/>
                <a:gd name="T13" fmla="*/ 50 h 129"/>
                <a:gd name="T14" fmla="*/ 53 w 139"/>
                <a:gd name="T15" fmla="*/ 50 h 129"/>
                <a:gd name="T16" fmla="*/ 70 w 139"/>
                <a:gd name="T17" fmla="*/ 0 h 129"/>
                <a:gd name="T18" fmla="*/ 86 w 139"/>
                <a:gd name="T19" fmla="*/ 50 h 129"/>
                <a:gd name="T20" fmla="*/ 139 w 139"/>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29">
                  <a:moveTo>
                    <a:pt x="139" y="50"/>
                  </a:moveTo>
                  <a:lnTo>
                    <a:pt x="96" y="81"/>
                  </a:lnTo>
                  <a:lnTo>
                    <a:pt x="111" y="129"/>
                  </a:lnTo>
                  <a:lnTo>
                    <a:pt x="69" y="100"/>
                  </a:lnTo>
                  <a:lnTo>
                    <a:pt x="27" y="129"/>
                  </a:lnTo>
                  <a:lnTo>
                    <a:pt x="43" y="81"/>
                  </a:lnTo>
                  <a:lnTo>
                    <a:pt x="0" y="50"/>
                  </a:lnTo>
                  <a:lnTo>
                    <a:pt x="53" y="50"/>
                  </a:lnTo>
                  <a:lnTo>
                    <a:pt x="70" y="0"/>
                  </a:lnTo>
                  <a:lnTo>
                    <a:pt x="86" y="50"/>
                  </a:lnTo>
                  <a:lnTo>
                    <a:pt x="139"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1" name="Freeform 17"/>
            <p:cNvSpPr>
              <a:spLocks/>
            </p:cNvSpPr>
            <p:nvPr userDrawn="1"/>
          </p:nvSpPr>
          <p:spPr bwMode="auto">
            <a:xfrm>
              <a:off x="7040580" y="50292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4 w 141"/>
                <a:gd name="T15" fmla="*/ 50 h 129"/>
                <a:gd name="T16" fmla="*/ 70 w 141"/>
                <a:gd name="T17" fmla="*/ 0 h 129"/>
                <a:gd name="T18" fmla="*/ 86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4" y="50"/>
                  </a:lnTo>
                  <a:lnTo>
                    <a:pt x="70" y="0"/>
                  </a:lnTo>
                  <a:lnTo>
                    <a:pt x="86"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2" name="Freeform 18"/>
            <p:cNvSpPr>
              <a:spLocks/>
            </p:cNvSpPr>
            <p:nvPr userDrawn="1"/>
          </p:nvSpPr>
          <p:spPr bwMode="auto">
            <a:xfrm>
              <a:off x="7040580" y="5029213"/>
              <a:ext cx="223838" cy="204788"/>
            </a:xfrm>
            <a:custGeom>
              <a:avLst/>
              <a:gdLst>
                <a:gd name="T0" fmla="*/ 141 w 141"/>
                <a:gd name="T1" fmla="*/ 50 h 129"/>
                <a:gd name="T2" fmla="*/ 96 w 141"/>
                <a:gd name="T3" fmla="*/ 81 h 129"/>
                <a:gd name="T4" fmla="*/ 111 w 141"/>
                <a:gd name="T5" fmla="*/ 129 h 129"/>
                <a:gd name="T6" fmla="*/ 69 w 141"/>
                <a:gd name="T7" fmla="*/ 100 h 129"/>
                <a:gd name="T8" fmla="*/ 27 w 141"/>
                <a:gd name="T9" fmla="*/ 129 h 129"/>
                <a:gd name="T10" fmla="*/ 43 w 141"/>
                <a:gd name="T11" fmla="*/ 81 h 129"/>
                <a:gd name="T12" fmla="*/ 0 w 141"/>
                <a:gd name="T13" fmla="*/ 50 h 129"/>
                <a:gd name="T14" fmla="*/ 54 w 141"/>
                <a:gd name="T15" fmla="*/ 50 h 129"/>
                <a:gd name="T16" fmla="*/ 70 w 141"/>
                <a:gd name="T17" fmla="*/ 0 h 129"/>
                <a:gd name="T18" fmla="*/ 86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1"/>
                  </a:lnTo>
                  <a:lnTo>
                    <a:pt x="111" y="129"/>
                  </a:lnTo>
                  <a:lnTo>
                    <a:pt x="69" y="100"/>
                  </a:lnTo>
                  <a:lnTo>
                    <a:pt x="27" y="129"/>
                  </a:lnTo>
                  <a:lnTo>
                    <a:pt x="43" y="81"/>
                  </a:lnTo>
                  <a:lnTo>
                    <a:pt x="0" y="50"/>
                  </a:lnTo>
                  <a:lnTo>
                    <a:pt x="54" y="50"/>
                  </a:lnTo>
                  <a:lnTo>
                    <a:pt x="70" y="0"/>
                  </a:lnTo>
                  <a:lnTo>
                    <a:pt x="86"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3" name="Freeform 19"/>
            <p:cNvSpPr>
              <a:spLocks/>
            </p:cNvSpPr>
            <p:nvPr userDrawn="1"/>
          </p:nvSpPr>
          <p:spPr bwMode="auto">
            <a:xfrm>
              <a:off x="7285055" y="5272101"/>
              <a:ext cx="223838" cy="204788"/>
            </a:xfrm>
            <a:custGeom>
              <a:avLst/>
              <a:gdLst>
                <a:gd name="T0" fmla="*/ 141 w 141"/>
                <a:gd name="T1" fmla="*/ 50 h 129"/>
                <a:gd name="T2" fmla="*/ 96 w 141"/>
                <a:gd name="T3" fmla="*/ 82 h 129"/>
                <a:gd name="T4" fmla="*/ 112 w 141"/>
                <a:gd name="T5" fmla="*/ 129 h 129"/>
                <a:gd name="T6" fmla="*/ 71 w 141"/>
                <a:gd name="T7" fmla="*/ 100 h 129"/>
                <a:gd name="T8" fmla="*/ 27 w 141"/>
                <a:gd name="T9" fmla="*/ 129 h 129"/>
                <a:gd name="T10" fmla="*/ 43 w 141"/>
                <a:gd name="T11" fmla="*/ 82 h 129"/>
                <a:gd name="T12" fmla="*/ 0 w 141"/>
                <a:gd name="T13" fmla="*/ 50 h 129"/>
                <a:gd name="T14" fmla="*/ 55 w 141"/>
                <a:gd name="T15" fmla="*/ 50 h 129"/>
                <a:gd name="T16" fmla="*/ 72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2" y="129"/>
                  </a:lnTo>
                  <a:lnTo>
                    <a:pt x="71" y="100"/>
                  </a:lnTo>
                  <a:lnTo>
                    <a:pt x="27" y="129"/>
                  </a:lnTo>
                  <a:lnTo>
                    <a:pt x="43" y="82"/>
                  </a:lnTo>
                  <a:lnTo>
                    <a:pt x="0" y="50"/>
                  </a:lnTo>
                  <a:lnTo>
                    <a:pt x="55" y="50"/>
                  </a:lnTo>
                  <a:lnTo>
                    <a:pt x="72" y="0"/>
                  </a:lnTo>
                  <a:lnTo>
                    <a:pt x="87"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4" name="Freeform 20"/>
            <p:cNvSpPr>
              <a:spLocks/>
            </p:cNvSpPr>
            <p:nvPr userDrawn="1"/>
          </p:nvSpPr>
          <p:spPr bwMode="auto">
            <a:xfrm>
              <a:off x="7285055" y="5272101"/>
              <a:ext cx="223838" cy="204788"/>
            </a:xfrm>
            <a:custGeom>
              <a:avLst/>
              <a:gdLst>
                <a:gd name="T0" fmla="*/ 141 w 141"/>
                <a:gd name="T1" fmla="*/ 50 h 129"/>
                <a:gd name="T2" fmla="*/ 96 w 141"/>
                <a:gd name="T3" fmla="*/ 82 h 129"/>
                <a:gd name="T4" fmla="*/ 112 w 141"/>
                <a:gd name="T5" fmla="*/ 129 h 129"/>
                <a:gd name="T6" fmla="*/ 71 w 141"/>
                <a:gd name="T7" fmla="*/ 100 h 129"/>
                <a:gd name="T8" fmla="*/ 27 w 141"/>
                <a:gd name="T9" fmla="*/ 129 h 129"/>
                <a:gd name="T10" fmla="*/ 43 w 141"/>
                <a:gd name="T11" fmla="*/ 82 h 129"/>
                <a:gd name="T12" fmla="*/ 0 w 141"/>
                <a:gd name="T13" fmla="*/ 50 h 129"/>
                <a:gd name="T14" fmla="*/ 55 w 141"/>
                <a:gd name="T15" fmla="*/ 50 h 129"/>
                <a:gd name="T16" fmla="*/ 72 w 141"/>
                <a:gd name="T17" fmla="*/ 0 h 129"/>
                <a:gd name="T18" fmla="*/ 87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6" y="82"/>
                  </a:lnTo>
                  <a:lnTo>
                    <a:pt x="112" y="129"/>
                  </a:lnTo>
                  <a:lnTo>
                    <a:pt x="71" y="100"/>
                  </a:lnTo>
                  <a:lnTo>
                    <a:pt x="27" y="129"/>
                  </a:lnTo>
                  <a:lnTo>
                    <a:pt x="43" y="82"/>
                  </a:lnTo>
                  <a:lnTo>
                    <a:pt x="0" y="50"/>
                  </a:lnTo>
                  <a:lnTo>
                    <a:pt x="55" y="50"/>
                  </a:lnTo>
                  <a:lnTo>
                    <a:pt x="72" y="0"/>
                  </a:lnTo>
                  <a:lnTo>
                    <a:pt x="87"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5" name="Freeform 21"/>
            <p:cNvSpPr>
              <a:spLocks/>
            </p:cNvSpPr>
            <p:nvPr userDrawn="1"/>
          </p:nvSpPr>
          <p:spPr bwMode="auto">
            <a:xfrm>
              <a:off x="6121415" y="5956316"/>
              <a:ext cx="225426" cy="204788"/>
            </a:xfrm>
            <a:custGeom>
              <a:avLst/>
              <a:gdLst>
                <a:gd name="T0" fmla="*/ 142 w 142"/>
                <a:gd name="T1" fmla="*/ 50 h 129"/>
                <a:gd name="T2" fmla="*/ 97 w 142"/>
                <a:gd name="T3" fmla="*/ 81 h 129"/>
                <a:gd name="T4" fmla="*/ 113 w 142"/>
                <a:gd name="T5" fmla="*/ 129 h 129"/>
                <a:gd name="T6" fmla="*/ 71 w 142"/>
                <a:gd name="T7" fmla="*/ 100 h 129"/>
                <a:gd name="T8" fmla="*/ 28 w 142"/>
                <a:gd name="T9" fmla="*/ 129 h 129"/>
                <a:gd name="T10" fmla="*/ 44 w 142"/>
                <a:gd name="T11" fmla="*/ 81 h 129"/>
                <a:gd name="T12" fmla="*/ 0 w 142"/>
                <a:gd name="T13" fmla="*/ 50 h 129"/>
                <a:gd name="T14" fmla="*/ 55 w 142"/>
                <a:gd name="T15" fmla="*/ 50 h 129"/>
                <a:gd name="T16" fmla="*/ 73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1"/>
                  </a:lnTo>
                  <a:lnTo>
                    <a:pt x="113" y="129"/>
                  </a:lnTo>
                  <a:lnTo>
                    <a:pt x="71" y="100"/>
                  </a:lnTo>
                  <a:lnTo>
                    <a:pt x="28" y="129"/>
                  </a:lnTo>
                  <a:lnTo>
                    <a:pt x="44" y="81"/>
                  </a:lnTo>
                  <a:lnTo>
                    <a:pt x="0" y="50"/>
                  </a:lnTo>
                  <a:lnTo>
                    <a:pt x="55" y="50"/>
                  </a:lnTo>
                  <a:lnTo>
                    <a:pt x="73" y="0"/>
                  </a:lnTo>
                  <a:lnTo>
                    <a:pt x="87" y="50"/>
                  </a:lnTo>
                  <a:lnTo>
                    <a:pt x="142"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6" name="Freeform 22"/>
            <p:cNvSpPr>
              <a:spLocks/>
            </p:cNvSpPr>
            <p:nvPr userDrawn="1"/>
          </p:nvSpPr>
          <p:spPr bwMode="auto">
            <a:xfrm>
              <a:off x="6121415" y="5956316"/>
              <a:ext cx="225426" cy="204788"/>
            </a:xfrm>
            <a:custGeom>
              <a:avLst/>
              <a:gdLst>
                <a:gd name="T0" fmla="*/ 142 w 142"/>
                <a:gd name="T1" fmla="*/ 50 h 129"/>
                <a:gd name="T2" fmla="*/ 97 w 142"/>
                <a:gd name="T3" fmla="*/ 81 h 129"/>
                <a:gd name="T4" fmla="*/ 113 w 142"/>
                <a:gd name="T5" fmla="*/ 129 h 129"/>
                <a:gd name="T6" fmla="*/ 71 w 142"/>
                <a:gd name="T7" fmla="*/ 100 h 129"/>
                <a:gd name="T8" fmla="*/ 28 w 142"/>
                <a:gd name="T9" fmla="*/ 129 h 129"/>
                <a:gd name="T10" fmla="*/ 44 w 142"/>
                <a:gd name="T11" fmla="*/ 81 h 129"/>
                <a:gd name="T12" fmla="*/ 0 w 142"/>
                <a:gd name="T13" fmla="*/ 50 h 129"/>
                <a:gd name="T14" fmla="*/ 55 w 142"/>
                <a:gd name="T15" fmla="*/ 50 h 129"/>
                <a:gd name="T16" fmla="*/ 73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1"/>
                  </a:lnTo>
                  <a:lnTo>
                    <a:pt x="113" y="129"/>
                  </a:lnTo>
                  <a:lnTo>
                    <a:pt x="71" y="100"/>
                  </a:lnTo>
                  <a:lnTo>
                    <a:pt x="28" y="129"/>
                  </a:lnTo>
                  <a:lnTo>
                    <a:pt x="44" y="81"/>
                  </a:lnTo>
                  <a:lnTo>
                    <a:pt x="0" y="50"/>
                  </a:lnTo>
                  <a:lnTo>
                    <a:pt x="55" y="50"/>
                  </a:lnTo>
                  <a:lnTo>
                    <a:pt x="73" y="0"/>
                  </a:lnTo>
                  <a:lnTo>
                    <a:pt x="87" y="50"/>
                  </a:lnTo>
                  <a:lnTo>
                    <a:pt x="142"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7" name="Freeform 23"/>
            <p:cNvSpPr>
              <a:spLocks/>
            </p:cNvSpPr>
            <p:nvPr userDrawn="1"/>
          </p:nvSpPr>
          <p:spPr bwMode="auto">
            <a:xfrm>
              <a:off x="6364303" y="6207141"/>
              <a:ext cx="222251" cy="206376"/>
            </a:xfrm>
            <a:custGeom>
              <a:avLst/>
              <a:gdLst>
                <a:gd name="T0" fmla="*/ 140 w 140"/>
                <a:gd name="T1" fmla="*/ 51 h 130"/>
                <a:gd name="T2" fmla="*/ 96 w 140"/>
                <a:gd name="T3" fmla="*/ 82 h 130"/>
                <a:gd name="T4" fmla="*/ 111 w 140"/>
                <a:gd name="T5" fmla="*/ 130 h 130"/>
                <a:gd name="T6" fmla="*/ 69 w 140"/>
                <a:gd name="T7" fmla="*/ 100 h 130"/>
                <a:gd name="T8" fmla="*/ 27 w 140"/>
                <a:gd name="T9" fmla="*/ 130 h 130"/>
                <a:gd name="T10" fmla="*/ 43 w 140"/>
                <a:gd name="T11" fmla="*/ 82 h 130"/>
                <a:gd name="T12" fmla="*/ 0 w 140"/>
                <a:gd name="T13" fmla="*/ 51 h 130"/>
                <a:gd name="T14" fmla="*/ 53 w 140"/>
                <a:gd name="T15" fmla="*/ 51 h 130"/>
                <a:gd name="T16" fmla="*/ 71 w 140"/>
                <a:gd name="T17" fmla="*/ 0 h 130"/>
                <a:gd name="T18" fmla="*/ 87 w 140"/>
                <a:gd name="T19" fmla="*/ 51 h 130"/>
                <a:gd name="T20" fmla="*/ 140 w 140"/>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30">
                  <a:moveTo>
                    <a:pt x="140" y="51"/>
                  </a:moveTo>
                  <a:lnTo>
                    <a:pt x="96" y="82"/>
                  </a:lnTo>
                  <a:lnTo>
                    <a:pt x="111" y="130"/>
                  </a:lnTo>
                  <a:lnTo>
                    <a:pt x="69" y="100"/>
                  </a:lnTo>
                  <a:lnTo>
                    <a:pt x="27" y="130"/>
                  </a:lnTo>
                  <a:lnTo>
                    <a:pt x="43" y="82"/>
                  </a:lnTo>
                  <a:lnTo>
                    <a:pt x="0" y="51"/>
                  </a:lnTo>
                  <a:lnTo>
                    <a:pt x="53" y="51"/>
                  </a:lnTo>
                  <a:lnTo>
                    <a:pt x="71" y="0"/>
                  </a:lnTo>
                  <a:lnTo>
                    <a:pt x="87" y="51"/>
                  </a:lnTo>
                  <a:lnTo>
                    <a:pt x="140" y="51"/>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8" name="Freeform 24"/>
            <p:cNvSpPr>
              <a:spLocks/>
            </p:cNvSpPr>
            <p:nvPr userDrawn="1"/>
          </p:nvSpPr>
          <p:spPr bwMode="auto">
            <a:xfrm>
              <a:off x="6364303" y="6207141"/>
              <a:ext cx="222251" cy="206376"/>
            </a:xfrm>
            <a:custGeom>
              <a:avLst/>
              <a:gdLst>
                <a:gd name="T0" fmla="*/ 140 w 140"/>
                <a:gd name="T1" fmla="*/ 51 h 130"/>
                <a:gd name="T2" fmla="*/ 96 w 140"/>
                <a:gd name="T3" fmla="*/ 82 h 130"/>
                <a:gd name="T4" fmla="*/ 111 w 140"/>
                <a:gd name="T5" fmla="*/ 130 h 130"/>
                <a:gd name="T6" fmla="*/ 69 w 140"/>
                <a:gd name="T7" fmla="*/ 100 h 130"/>
                <a:gd name="T8" fmla="*/ 27 w 140"/>
                <a:gd name="T9" fmla="*/ 130 h 130"/>
                <a:gd name="T10" fmla="*/ 43 w 140"/>
                <a:gd name="T11" fmla="*/ 82 h 130"/>
                <a:gd name="T12" fmla="*/ 0 w 140"/>
                <a:gd name="T13" fmla="*/ 51 h 130"/>
                <a:gd name="T14" fmla="*/ 53 w 140"/>
                <a:gd name="T15" fmla="*/ 51 h 130"/>
                <a:gd name="T16" fmla="*/ 71 w 140"/>
                <a:gd name="T17" fmla="*/ 0 h 130"/>
                <a:gd name="T18" fmla="*/ 87 w 140"/>
                <a:gd name="T19" fmla="*/ 51 h 130"/>
                <a:gd name="T20" fmla="*/ 140 w 140"/>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30">
                  <a:moveTo>
                    <a:pt x="140" y="51"/>
                  </a:moveTo>
                  <a:lnTo>
                    <a:pt x="96" y="82"/>
                  </a:lnTo>
                  <a:lnTo>
                    <a:pt x="111" y="130"/>
                  </a:lnTo>
                  <a:lnTo>
                    <a:pt x="69" y="100"/>
                  </a:lnTo>
                  <a:lnTo>
                    <a:pt x="27" y="130"/>
                  </a:lnTo>
                  <a:lnTo>
                    <a:pt x="43" y="82"/>
                  </a:lnTo>
                  <a:lnTo>
                    <a:pt x="0" y="51"/>
                  </a:lnTo>
                  <a:lnTo>
                    <a:pt x="53" y="51"/>
                  </a:lnTo>
                  <a:lnTo>
                    <a:pt x="71" y="0"/>
                  </a:lnTo>
                  <a:lnTo>
                    <a:pt x="87" y="51"/>
                  </a:lnTo>
                  <a:lnTo>
                    <a:pt x="140" y="51"/>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89" name="Freeform 25"/>
            <p:cNvSpPr>
              <a:spLocks/>
            </p:cNvSpPr>
            <p:nvPr userDrawn="1"/>
          </p:nvSpPr>
          <p:spPr bwMode="auto">
            <a:xfrm>
              <a:off x="7045342" y="6207141"/>
              <a:ext cx="223838" cy="206376"/>
            </a:xfrm>
            <a:custGeom>
              <a:avLst/>
              <a:gdLst>
                <a:gd name="T0" fmla="*/ 141 w 141"/>
                <a:gd name="T1" fmla="*/ 51 h 130"/>
                <a:gd name="T2" fmla="*/ 96 w 141"/>
                <a:gd name="T3" fmla="*/ 82 h 130"/>
                <a:gd name="T4" fmla="*/ 111 w 141"/>
                <a:gd name="T5" fmla="*/ 130 h 130"/>
                <a:gd name="T6" fmla="*/ 71 w 141"/>
                <a:gd name="T7" fmla="*/ 100 h 130"/>
                <a:gd name="T8" fmla="*/ 27 w 141"/>
                <a:gd name="T9" fmla="*/ 130 h 130"/>
                <a:gd name="T10" fmla="*/ 43 w 141"/>
                <a:gd name="T11" fmla="*/ 82 h 130"/>
                <a:gd name="T12" fmla="*/ 0 w 141"/>
                <a:gd name="T13" fmla="*/ 51 h 130"/>
                <a:gd name="T14" fmla="*/ 55 w 141"/>
                <a:gd name="T15" fmla="*/ 51 h 130"/>
                <a:gd name="T16" fmla="*/ 72 w 141"/>
                <a:gd name="T17" fmla="*/ 0 h 130"/>
                <a:gd name="T18" fmla="*/ 87 w 141"/>
                <a:gd name="T19" fmla="*/ 51 h 130"/>
                <a:gd name="T20" fmla="*/ 141 w 141"/>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30">
                  <a:moveTo>
                    <a:pt x="141" y="51"/>
                  </a:moveTo>
                  <a:lnTo>
                    <a:pt x="96" y="82"/>
                  </a:lnTo>
                  <a:lnTo>
                    <a:pt x="111" y="130"/>
                  </a:lnTo>
                  <a:lnTo>
                    <a:pt x="71" y="100"/>
                  </a:lnTo>
                  <a:lnTo>
                    <a:pt x="27" y="130"/>
                  </a:lnTo>
                  <a:lnTo>
                    <a:pt x="43" y="82"/>
                  </a:lnTo>
                  <a:lnTo>
                    <a:pt x="0" y="51"/>
                  </a:lnTo>
                  <a:lnTo>
                    <a:pt x="55" y="51"/>
                  </a:lnTo>
                  <a:lnTo>
                    <a:pt x="72" y="0"/>
                  </a:lnTo>
                  <a:lnTo>
                    <a:pt x="87" y="51"/>
                  </a:lnTo>
                  <a:lnTo>
                    <a:pt x="141" y="51"/>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0" name="Freeform 26"/>
            <p:cNvSpPr>
              <a:spLocks/>
            </p:cNvSpPr>
            <p:nvPr userDrawn="1"/>
          </p:nvSpPr>
          <p:spPr bwMode="auto">
            <a:xfrm>
              <a:off x="7045342" y="6207141"/>
              <a:ext cx="223838" cy="206376"/>
            </a:xfrm>
            <a:custGeom>
              <a:avLst/>
              <a:gdLst>
                <a:gd name="T0" fmla="*/ 141 w 141"/>
                <a:gd name="T1" fmla="*/ 51 h 130"/>
                <a:gd name="T2" fmla="*/ 96 w 141"/>
                <a:gd name="T3" fmla="*/ 82 h 130"/>
                <a:gd name="T4" fmla="*/ 111 w 141"/>
                <a:gd name="T5" fmla="*/ 130 h 130"/>
                <a:gd name="T6" fmla="*/ 71 w 141"/>
                <a:gd name="T7" fmla="*/ 100 h 130"/>
                <a:gd name="T8" fmla="*/ 27 w 141"/>
                <a:gd name="T9" fmla="*/ 130 h 130"/>
                <a:gd name="T10" fmla="*/ 43 w 141"/>
                <a:gd name="T11" fmla="*/ 82 h 130"/>
                <a:gd name="T12" fmla="*/ 0 w 141"/>
                <a:gd name="T13" fmla="*/ 51 h 130"/>
                <a:gd name="T14" fmla="*/ 55 w 141"/>
                <a:gd name="T15" fmla="*/ 51 h 130"/>
                <a:gd name="T16" fmla="*/ 72 w 141"/>
                <a:gd name="T17" fmla="*/ 0 h 130"/>
                <a:gd name="T18" fmla="*/ 87 w 141"/>
                <a:gd name="T19" fmla="*/ 51 h 130"/>
                <a:gd name="T20" fmla="*/ 141 w 141"/>
                <a:gd name="T2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30">
                  <a:moveTo>
                    <a:pt x="141" y="51"/>
                  </a:moveTo>
                  <a:lnTo>
                    <a:pt x="96" y="82"/>
                  </a:lnTo>
                  <a:lnTo>
                    <a:pt x="111" y="130"/>
                  </a:lnTo>
                  <a:lnTo>
                    <a:pt x="71" y="100"/>
                  </a:lnTo>
                  <a:lnTo>
                    <a:pt x="27" y="130"/>
                  </a:lnTo>
                  <a:lnTo>
                    <a:pt x="43" y="82"/>
                  </a:lnTo>
                  <a:lnTo>
                    <a:pt x="0" y="51"/>
                  </a:lnTo>
                  <a:lnTo>
                    <a:pt x="55" y="51"/>
                  </a:lnTo>
                  <a:lnTo>
                    <a:pt x="72" y="0"/>
                  </a:lnTo>
                  <a:lnTo>
                    <a:pt x="87" y="51"/>
                  </a:lnTo>
                  <a:lnTo>
                    <a:pt x="141" y="51"/>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1" name="Freeform 27"/>
            <p:cNvSpPr>
              <a:spLocks/>
            </p:cNvSpPr>
            <p:nvPr userDrawn="1"/>
          </p:nvSpPr>
          <p:spPr bwMode="auto">
            <a:xfrm>
              <a:off x="7288230" y="5956316"/>
              <a:ext cx="223838" cy="204788"/>
            </a:xfrm>
            <a:custGeom>
              <a:avLst/>
              <a:gdLst>
                <a:gd name="T0" fmla="*/ 141 w 141"/>
                <a:gd name="T1" fmla="*/ 50 h 129"/>
                <a:gd name="T2" fmla="*/ 98 w 141"/>
                <a:gd name="T3" fmla="*/ 81 h 129"/>
                <a:gd name="T4" fmla="*/ 112 w 141"/>
                <a:gd name="T5" fmla="*/ 129 h 129"/>
                <a:gd name="T6" fmla="*/ 70 w 141"/>
                <a:gd name="T7" fmla="*/ 100 h 129"/>
                <a:gd name="T8" fmla="*/ 27 w 141"/>
                <a:gd name="T9" fmla="*/ 129 h 129"/>
                <a:gd name="T10" fmla="*/ 45 w 141"/>
                <a:gd name="T11" fmla="*/ 81 h 129"/>
                <a:gd name="T12" fmla="*/ 0 w 141"/>
                <a:gd name="T13" fmla="*/ 50 h 129"/>
                <a:gd name="T14" fmla="*/ 54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1"/>
                  </a:lnTo>
                  <a:lnTo>
                    <a:pt x="112" y="129"/>
                  </a:lnTo>
                  <a:lnTo>
                    <a:pt x="70" y="100"/>
                  </a:lnTo>
                  <a:lnTo>
                    <a:pt x="27" y="129"/>
                  </a:lnTo>
                  <a:lnTo>
                    <a:pt x="45" y="81"/>
                  </a:lnTo>
                  <a:lnTo>
                    <a:pt x="0" y="50"/>
                  </a:lnTo>
                  <a:lnTo>
                    <a:pt x="54" y="50"/>
                  </a:lnTo>
                  <a:lnTo>
                    <a:pt x="72" y="0"/>
                  </a:lnTo>
                  <a:lnTo>
                    <a:pt x="88" y="50"/>
                  </a:lnTo>
                  <a:lnTo>
                    <a:pt x="141"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2" name="Freeform 28"/>
            <p:cNvSpPr>
              <a:spLocks/>
            </p:cNvSpPr>
            <p:nvPr userDrawn="1"/>
          </p:nvSpPr>
          <p:spPr bwMode="auto">
            <a:xfrm>
              <a:off x="7288230" y="5956316"/>
              <a:ext cx="223838" cy="204788"/>
            </a:xfrm>
            <a:custGeom>
              <a:avLst/>
              <a:gdLst>
                <a:gd name="T0" fmla="*/ 141 w 141"/>
                <a:gd name="T1" fmla="*/ 50 h 129"/>
                <a:gd name="T2" fmla="*/ 98 w 141"/>
                <a:gd name="T3" fmla="*/ 81 h 129"/>
                <a:gd name="T4" fmla="*/ 112 w 141"/>
                <a:gd name="T5" fmla="*/ 129 h 129"/>
                <a:gd name="T6" fmla="*/ 70 w 141"/>
                <a:gd name="T7" fmla="*/ 100 h 129"/>
                <a:gd name="T8" fmla="*/ 27 w 141"/>
                <a:gd name="T9" fmla="*/ 129 h 129"/>
                <a:gd name="T10" fmla="*/ 45 w 141"/>
                <a:gd name="T11" fmla="*/ 81 h 129"/>
                <a:gd name="T12" fmla="*/ 0 w 141"/>
                <a:gd name="T13" fmla="*/ 50 h 129"/>
                <a:gd name="T14" fmla="*/ 54 w 141"/>
                <a:gd name="T15" fmla="*/ 50 h 129"/>
                <a:gd name="T16" fmla="*/ 72 w 141"/>
                <a:gd name="T17" fmla="*/ 0 h 129"/>
                <a:gd name="T18" fmla="*/ 88 w 141"/>
                <a:gd name="T19" fmla="*/ 50 h 129"/>
                <a:gd name="T20" fmla="*/ 141 w 141"/>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9">
                  <a:moveTo>
                    <a:pt x="141" y="50"/>
                  </a:moveTo>
                  <a:lnTo>
                    <a:pt x="98" y="81"/>
                  </a:lnTo>
                  <a:lnTo>
                    <a:pt x="112" y="129"/>
                  </a:lnTo>
                  <a:lnTo>
                    <a:pt x="70" y="100"/>
                  </a:lnTo>
                  <a:lnTo>
                    <a:pt x="27" y="129"/>
                  </a:lnTo>
                  <a:lnTo>
                    <a:pt x="45" y="81"/>
                  </a:lnTo>
                  <a:lnTo>
                    <a:pt x="0" y="50"/>
                  </a:lnTo>
                  <a:lnTo>
                    <a:pt x="54" y="50"/>
                  </a:lnTo>
                  <a:lnTo>
                    <a:pt x="72" y="0"/>
                  </a:lnTo>
                  <a:lnTo>
                    <a:pt x="88" y="50"/>
                  </a:lnTo>
                  <a:lnTo>
                    <a:pt x="141"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3" name="Freeform 29"/>
            <p:cNvSpPr>
              <a:spLocks/>
            </p:cNvSpPr>
            <p:nvPr userDrawn="1"/>
          </p:nvSpPr>
          <p:spPr bwMode="auto">
            <a:xfrm>
              <a:off x="7378718" y="5619765"/>
              <a:ext cx="225426" cy="204788"/>
            </a:xfrm>
            <a:custGeom>
              <a:avLst/>
              <a:gdLst>
                <a:gd name="T0" fmla="*/ 142 w 142"/>
                <a:gd name="T1" fmla="*/ 50 h 129"/>
                <a:gd name="T2" fmla="*/ 97 w 142"/>
                <a:gd name="T3" fmla="*/ 80 h 129"/>
                <a:gd name="T4" fmla="*/ 111 w 142"/>
                <a:gd name="T5" fmla="*/ 129 h 129"/>
                <a:gd name="T6" fmla="*/ 71 w 142"/>
                <a:gd name="T7" fmla="*/ 100 h 129"/>
                <a:gd name="T8" fmla="*/ 28 w 142"/>
                <a:gd name="T9" fmla="*/ 129 h 129"/>
                <a:gd name="T10" fmla="*/ 44 w 142"/>
                <a:gd name="T11" fmla="*/ 80 h 129"/>
                <a:gd name="T12" fmla="*/ 0 w 142"/>
                <a:gd name="T13" fmla="*/ 50 h 129"/>
                <a:gd name="T14" fmla="*/ 55 w 142"/>
                <a:gd name="T15" fmla="*/ 50 h 129"/>
                <a:gd name="T16" fmla="*/ 71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0"/>
                  </a:lnTo>
                  <a:lnTo>
                    <a:pt x="111" y="129"/>
                  </a:lnTo>
                  <a:lnTo>
                    <a:pt x="71" y="100"/>
                  </a:lnTo>
                  <a:lnTo>
                    <a:pt x="28" y="129"/>
                  </a:lnTo>
                  <a:lnTo>
                    <a:pt x="44" y="80"/>
                  </a:lnTo>
                  <a:lnTo>
                    <a:pt x="0" y="50"/>
                  </a:lnTo>
                  <a:lnTo>
                    <a:pt x="55" y="50"/>
                  </a:lnTo>
                  <a:lnTo>
                    <a:pt x="71" y="0"/>
                  </a:lnTo>
                  <a:lnTo>
                    <a:pt x="87" y="50"/>
                  </a:lnTo>
                  <a:lnTo>
                    <a:pt x="142" y="50"/>
                  </a:lnTo>
                  <a:close/>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94" name="Freeform 30"/>
            <p:cNvSpPr>
              <a:spLocks/>
            </p:cNvSpPr>
            <p:nvPr userDrawn="1"/>
          </p:nvSpPr>
          <p:spPr bwMode="auto">
            <a:xfrm>
              <a:off x="7378718" y="5619765"/>
              <a:ext cx="225426" cy="204788"/>
            </a:xfrm>
            <a:custGeom>
              <a:avLst/>
              <a:gdLst>
                <a:gd name="T0" fmla="*/ 142 w 142"/>
                <a:gd name="T1" fmla="*/ 50 h 129"/>
                <a:gd name="T2" fmla="*/ 97 w 142"/>
                <a:gd name="T3" fmla="*/ 80 h 129"/>
                <a:gd name="T4" fmla="*/ 111 w 142"/>
                <a:gd name="T5" fmla="*/ 129 h 129"/>
                <a:gd name="T6" fmla="*/ 71 w 142"/>
                <a:gd name="T7" fmla="*/ 100 h 129"/>
                <a:gd name="T8" fmla="*/ 28 w 142"/>
                <a:gd name="T9" fmla="*/ 129 h 129"/>
                <a:gd name="T10" fmla="*/ 44 w 142"/>
                <a:gd name="T11" fmla="*/ 80 h 129"/>
                <a:gd name="T12" fmla="*/ 0 w 142"/>
                <a:gd name="T13" fmla="*/ 50 h 129"/>
                <a:gd name="T14" fmla="*/ 55 w 142"/>
                <a:gd name="T15" fmla="*/ 50 h 129"/>
                <a:gd name="T16" fmla="*/ 71 w 142"/>
                <a:gd name="T17" fmla="*/ 0 h 129"/>
                <a:gd name="T18" fmla="*/ 87 w 142"/>
                <a:gd name="T19" fmla="*/ 50 h 129"/>
                <a:gd name="T20" fmla="*/ 142 w 142"/>
                <a:gd name="T21" fmla="*/ 5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29">
                  <a:moveTo>
                    <a:pt x="142" y="50"/>
                  </a:moveTo>
                  <a:lnTo>
                    <a:pt x="97" y="80"/>
                  </a:lnTo>
                  <a:lnTo>
                    <a:pt x="111" y="129"/>
                  </a:lnTo>
                  <a:lnTo>
                    <a:pt x="71" y="100"/>
                  </a:lnTo>
                  <a:lnTo>
                    <a:pt x="28" y="129"/>
                  </a:lnTo>
                  <a:lnTo>
                    <a:pt x="44" y="80"/>
                  </a:lnTo>
                  <a:lnTo>
                    <a:pt x="0" y="50"/>
                  </a:lnTo>
                  <a:lnTo>
                    <a:pt x="55" y="50"/>
                  </a:lnTo>
                  <a:lnTo>
                    <a:pt x="71" y="0"/>
                  </a:lnTo>
                  <a:lnTo>
                    <a:pt x="87" y="50"/>
                  </a:lnTo>
                  <a:lnTo>
                    <a:pt x="142" y="50"/>
                  </a:ln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grpSp>
      <p:pic>
        <p:nvPicPr>
          <p:cNvPr id="37" name="Picture 36">
            <a:hlinkClick r:id="rId4"/>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6910" t="6910" r="7745" b="7745"/>
          <a:stretch/>
        </p:blipFill>
        <p:spPr>
          <a:xfrm>
            <a:off x="5249150" y="4495281"/>
            <a:ext cx="334101" cy="334101"/>
          </a:xfrm>
          <a:prstGeom prst="ellipse">
            <a:avLst/>
          </a:prstGeom>
          <a:ln w="12700">
            <a:solidFill>
              <a:schemeClr val="bg1"/>
            </a:solidFill>
          </a:ln>
        </p:spPr>
      </p:pic>
      <p:pic>
        <p:nvPicPr>
          <p:cNvPr id="42" name="Picture 41">
            <a:hlinkClick r:id="rId6"/>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6879" t="6879" r="7712" b="7712"/>
          <a:stretch/>
        </p:blipFill>
        <p:spPr>
          <a:xfrm>
            <a:off x="5817989" y="4495281"/>
            <a:ext cx="334102" cy="334102"/>
          </a:xfrm>
          <a:prstGeom prst="ellipse">
            <a:avLst/>
          </a:prstGeom>
          <a:ln w="12700">
            <a:solidFill>
              <a:schemeClr val="bg1"/>
            </a:solidFill>
          </a:ln>
        </p:spPr>
      </p:pic>
      <p:pic>
        <p:nvPicPr>
          <p:cNvPr id="44" name="Picture 43">
            <a:hlinkClick r:id="rId8"/>
          </p:cNvPr>
          <p:cNvPicPr>
            <a:picLocks noChangeAspect="1"/>
          </p:cNvPicPr>
          <p:nvPr userDrawn="1"/>
        </p:nvPicPr>
        <p:blipFill rotWithShape="1">
          <a:blip r:embed="rId9" cstate="print">
            <a:extLst>
              <a:ext uri="{28A0092B-C50C-407E-A947-70E740481C1C}">
                <a14:useLocalDpi xmlns:a14="http://schemas.microsoft.com/office/drawing/2010/main" val="0"/>
              </a:ext>
            </a:extLst>
          </a:blip>
          <a:srcRect/>
          <a:stretch/>
        </p:blipFill>
        <p:spPr>
          <a:xfrm>
            <a:off x="4679613" y="4495281"/>
            <a:ext cx="334800" cy="334800"/>
          </a:xfrm>
          <a:prstGeom prst="ellipse">
            <a:avLst/>
          </a:prstGeom>
          <a:ln w="12700">
            <a:solidFill>
              <a:schemeClr val="bg1"/>
            </a:solidFill>
          </a:ln>
        </p:spPr>
      </p:pic>
      <p:sp>
        <p:nvSpPr>
          <p:cNvPr id="5" name="Rectangle 4"/>
          <p:cNvSpPr/>
          <p:nvPr userDrawn="1"/>
        </p:nvSpPr>
        <p:spPr>
          <a:xfrm>
            <a:off x="828596" y="2690817"/>
            <a:ext cx="3829664" cy="2139047"/>
          </a:xfrm>
          <a:prstGeom prst="rect">
            <a:avLst/>
          </a:prstGeom>
        </p:spPr>
        <p:txBody>
          <a:bodyPr wrap="square">
            <a:spAutoFit/>
          </a:bodyPr>
          <a:lstStyle/>
          <a:p>
            <a:pPr>
              <a:lnSpc>
                <a:spcPct val="150000"/>
              </a:lnSpc>
              <a:spcAft>
                <a:spcPts val="1000"/>
              </a:spcAft>
            </a:pPr>
            <a:r>
              <a:rPr lang="en-GB" dirty="0" smtClean="0">
                <a:solidFill>
                  <a:schemeClr val="bg1"/>
                </a:solidFill>
              </a:rPr>
              <a:t>PO Box 1309, 710 01 Heraklion, Greece</a:t>
            </a:r>
          </a:p>
          <a:p>
            <a:pPr>
              <a:lnSpc>
                <a:spcPct val="150000"/>
              </a:lnSpc>
              <a:spcAft>
                <a:spcPts val="1000"/>
              </a:spcAft>
            </a:pPr>
            <a:r>
              <a:rPr lang="de-DE" dirty="0" smtClean="0">
                <a:solidFill>
                  <a:schemeClr val="bg1"/>
                </a:solidFill>
              </a:rPr>
              <a:t>Tel: +30 28 14 40 9710</a:t>
            </a:r>
          </a:p>
          <a:p>
            <a:pPr>
              <a:lnSpc>
                <a:spcPct val="150000"/>
              </a:lnSpc>
              <a:spcAft>
                <a:spcPts val="1000"/>
              </a:spcAft>
            </a:pPr>
            <a:r>
              <a:rPr lang="en-GB" dirty="0" smtClean="0">
                <a:solidFill>
                  <a:schemeClr val="bg1"/>
                </a:solidFill>
                <a:hlinkClick r:id="rId10"/>
              </a:rPr>
              <a:t>info@enisa.europa.eu</a:t>
            </a:r>
            <a:endParaRPr lang="en-GB" dirty="0" smtClean="0">
              <a:solidFill>
                <a:schemeClr val="bg1"/>
              </a:solidFill>
            </a:endParaRPr>
          </a:p>
          <a:p>
            <a:pPr>
              <a:lnSpc>
                <a:spcPct val="150000"/>
              </a:lnSpc>
              <a:spcAft>
                <a:spcPts val="1000"/>
              </a:spcAft>
            </a:pPr>
            <a:r>
              <a:rPr lang="en-GB" dirty="0" smtClean="0">
                <a:solidFill>
                  <a:schemeClr val="bg1"/>
                </a:solidFill>
                <a:hlinkClick r:id="rId11"/>
              </a:rPr>
              <a:t>www.enisa.europa.eu</a:t>
            </a:r>
            <a:endParaRPr lang="en-GB" dirty="0" smtClean="0">
              <a:solidFill>
                <a:schemeClr val="bg1"/>
              </a:solidFill>
            </a:endParaRPr>
          </a:p>
        </p:txBody>
      </p:sp>
      <p:sp>
        <p:nvSpPr>
          <p:cNvPr id="10" name="Freeform 5"/>
          <p:cNvSpPr>
            <a:spLocks noEditPoints="1"/>
          </p:cNvSpPr>
          <p:nvPr userDrawn="1"/>
        </p:nvSpPr>
        <p:spPr bwMode="auto">
          <a:xfrm>
            <a:off x="436686" y="3931037"/>
            <a:ext cx="346814" cy="240276"/>
          </a:xfrm>
          <a:custGeom>
            <a:avLst/>
            <a:gdLst>
              <a:gd name="T0" fmla="*/ 224 w 256"/>
              <a:gd name="T1" fmla="*/ 0 h 176"/>
              <a:gd name="T2" fmla="*/ 32 w 256"/>
              <a:gd name="T3" fmla="*/ 0 h 176"/>
              <a:gd name="T4" fmla="*/ 0 w 256"/>
              <a:gd name="T5" fmla="*/ 32 h 176"/>
              <a:gd name="T6" fmla="*/ 0 w 256"/>
              <a:gd name="T7" fmla="*/ 144 h 176"/>
              <a:gd name="T8" fmla="*/ 32 w 256"/>
              <a:gd name="T9" fmla="*/ 176 h 176"/>
              <a:gd name="T10" fmla="*/ 224 w 256"/>
              <a:gd name="T11" fmla="*/ 176 h 176"/>
              <a:gd name="T12" fmla="*/ 256 w 256"/>
              <a:gd name="T13" fmla="*/ 144 h 176"/>
              <a:gd name="T14" fmla="*/ 256 w 256"/>
              <a:gd name="T15" fmla="*/ 32 h 176"/>
              <a:gd name="T16" fmla="*/ 224 w 256"/>
              <a:gd name="T17" fmla="*/ 0 h 176"/>
              <a:gd name="T18" fmla="*/ 79 w 256"/>
              <a:gd name="T19" fmla="*/ 112 h 176"/>
              <a:gd name="T20" fmla="*/ 29 w 256"/>
              <a:gd name="T21" fmla="*/ 158 h 176"/>
              <a:gd name="T22" fmla="*/ 24 w 256"/>
              <a:gd name="T23" fmla="*/ 160 h 176"/>
              <a:gd name="T24" fmla="*/ 18 w 256"/>
              <a:gd name="T25" fmla="*/ 157 h 176"/>
              <a:gd name="T26" fmla="*/ 19 w 256"/>
              <a:gd name="T27" fmla="*/ 146 h 176"/>
              <a:gd name="T28" fmla="*/ 68 w 256"/>
              <a:gd name="T29" fmla="*/ 100 h 176"/>
              <a:gd name="T30" fmla="*/ 80 w 256"/>
              <a:gd name="T31" fmla="*/ 101 h 176"/>
              <a:gd name="T32" fmla="*/ 79 w 256"/>
              <a:gd name="T33" fmla="*/ 112 h 176"/>
              <a:gd name="T34" fmla="*/ 238 w 256"/>
              <a:gd name="T35" fmla="*/ 157 h 176"/>
              <a:gd name="T36" fmla="*/ 232 w 256"/>
              <a:gd name="T37" fmla="*/ 160 h 176"/>
              <a:gd name="T38" fmla="*/ 227 w 256"/>
              <a:gd name="T39" fmla="*/ 158 h 176"/>
              <a:gd name="T40" fmla="*/ 177 w 256"/>
              <a:gd name="T41" fmla="*/ 112 h 176"/>
              <a:gd name="T42" fmla="*/ 176 w 256"/>
              <a:gd name="T43" fmla="*/ 101 h 176"/>
              <a:gd name="T44" fmla="*/ 188 w 256"/>
              <a:gd name="T45" fmla="*/ 100 h 176"/>
              <a:gd name="T46" fmla="*/ 237 w 256"/>
              <a:gd name="T47" fmla="*/ 146 h 176"/>
              <a:gd name="T48" fmla="*/ 238 w 256"/>
              <a:gd name="T49" fmla="*/ 157 h 176"/>
              <a:gd name="T50" fmla="*/ 235 w 256"/>
              <a:gd name="T51" fmla="*/ 37 h 176"/>
              <a:gd name="T52" fmla="*/ 147 w 256"/>
              <a:gd name="T53" fmla="*/ 107 h 176"/>
              <a:gd name="T54" fmla="*/ 128 w 256"/>
              <a:gd name="T55" fmla="*/ 114 h 176"/>
              <a:gd name="T56" fmla="*/ 109 w 256"/>
              <a:gd name="T57" fmla="*/ 107 h 176"/>
              <a:gd name="T58" fmla="*/ 21 w 256"/>
              <a:gd name="T59" fmla="*/ 37 h 176"/>
              <a:gd name="T60" fmla="*/ 19 w 256"/>
              <a:gd name="T61" fmla="*/ 21 h 176"/>
              <a:gd name="T62" fmla="*/ 35 w 256"/>
              <a:gd name="T63" fmla="*/ 19 h 176"/>
              <a:gd name="T64" fmla="*/ 124 w 256"/>
              <a:gd name="T65" fmla="*/ 88 h 176"/>
              <a:gd name="T66" fmla="*/ 128 w 256"/>
              <a:gd name="T67" fmla="*/ 90 h 176"/>
              <a:gd name="T68" fmla="*/ 132 w 256"/>
              <a:gd name="T69" fmla="*/ 88 h 176"/>
              <a:gd name="T70" fmla="*/ 221 w 256"/>
              <a:gd name="T71" fmla="*/ 19 h 176"/>
              <a:gd name="T72" fmla="*/ 237 w 256"/>
              <a:gd name="T73" fmla="*/ 21 h 176"/>
              <a:gd name="T74" fmla="*/ 235 w 256"/>
              <a:gd name="T75" fmla="*/ 3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176">
                <a:moveTo>
                  <a:pt x="224" y="0"/>
                </a:moveTo>
                <a:cubicBezTo>
                  <a:pt x="32" y="0"/>
                  <a:pt x="32" y="0"/>
                  <a:pt x="32" y="0"/>
                </a:cubicBezTo>
                <a:cubicBezTo>
                  <a:pt x="14" y="0"/>
                  <a:pt x="0" y="14"/>
                  <a:pt x="0" y="32"/>
                </a:cubicBezTo>
                <a:cubicBezTo>
                  <a:pt x="0" y="144"/>
                  <a:pt x="0" y="144"/>
                  <a:pt x="0" y="144"/>
                </a:cubicBezTo>
                <a:cubicBezTo>
                  <a:pt x="0" y="162"/>
                  <a:pt x="14" y="176"/>
                  <a:pt x="32" y="176"/>
                </a:cubicBezTo>
                <a:cubicBezTo>
                  <a:pt x="224" y="176"/>
                  <a:pt x="224" y="176"/>
                  <a:pt x="224" y="176"/>
                </a:cubicBezTo>
                <a:cubicBezTo>
                  <a:pt x="242" y="176"/>
                  <a:pt x="256" y="162"/>
                  <a:pt x="256" y="144"/>
                </a:cubicBezTo>
                <a:cubicBezTo>
                  <a:pt x="256" y="32"/>
                  <a:pt x="256" y="32"/>
                  <a:pt x="256" y="32"/>
                </a:cubicBezTo>
                <a:cubicBezTo>
                  <a:pt x="256" y="14"/>
                  <a:pt x="242" y="0"/>
                  <a:pt x="224" y="0"/>
                </a:cubicBezTo>
                <a:close/>
                <a:moveTo>
                  <a:pt x="79" y="112"/>
                </a:moveTo>
                <a:cubicBezTo>
                  <a:pt x="29" y="158"/>
                  <a:pt x="29" y="158"/>
                  <a:pt x="29" y="158"/>
                </a:cubicBezTo>
                <a:cubicBezTo>
                  <a:pt x="28" y="159"/>
                  <a:pt x="26" y="160"/>
                  <a:pt x="24" y="160"/>
                </a:cubicBezTo>
                <a:cubicBezTo>
                  <a:pt x="22" y="160"/>
                  <a:pt x="20" y="159"/>
                  <a:pt x="18" y="157"/>
                </a:cubicBezTo>
                <a:cubicBezTo>
                  <a:pt x="15" y="154"/>
                  <a:pt x="15" y="149"/>
                  <a:pt x="19" y="146"/>
                </a:cubicBezTo>
                <a:cubicBezTo>
                  <a:pt x="68" y="100"/>
                  <a:pt x="68" y="100"/>
                  <a:pt x="68" y="100"/>
                </a:cubicBezTo>
                <a:cubicBezTo>
                  <a:pt x="72" y="97"/>
                  <a:pt x="77" y="97"/>
                  <a:pt x="80" y="101"/>
                </a:cubicBezTo>
                <a:cubicBezTo>
                  <a:pt x="83" y="104"/>
                  <a:pt x="83" y="109"/>
                  <a:pt x="79" y="112"/>
                </a:cubicBezTo>
                <a:close/>
                <a:moveTo>
                  <a:pt x="238" y="157"/>
                </a:moveTo>
                <a:cubicBezTo>
                  <a:pt x="236" y="159"/>
                  <a:pt x="234" y="160"/>
                  <a:pt x="232" y="160"/>
                </a:cubicBezTo>
                <a:cubicBezTo>
                  <a:pt x="230" y="160"/>
                  <a:pt x="228" y="159"/>
                  <a:pt x="227" y="158"/>
                </a:cubicBezTo>
                <a:cubicBezTo>
                  <a:pt x="177" y="112"/>
                  <a:pt x="177" y="112"/>
                  <a:pt x="177" y="112"/>
                </a:cubicBezTo>
                <a:cubicBezTo>
                  <a:pt x="173" y="109"/>
                  <a:pt x="173" y="104"/>
                  <a:pt x="176" y="101"/>
                </a:cubicBezTo>
                <a:cubicBezTo>
                  <a:pt x="179" y="97"/>
                  <a:pt x="184" y="97"/>
                  <a:pt x="188" y="100"/>
                </a:cubicBezTo>
                <a:cubicBezTo>
                  <a:pt x="237" y="146"/>
                  <a:pt x="237" y="146"/>
                  <a:pt x="237" y="146"/>
                </a:cubicBezTo>
                <a:cubicBezTo>
                  <a:pt x="241" y="149"/>
                  <a:pt x="241" y="154"/>
                  <a:pt x="238" y="157"/>
                </a:cubicBezTo>
                <a:close/>
                <a:moveTo>
                  <a:pt x="235" y="37"/>
                </a:moveTo>
                <a:cubicBezTo>
                  <a:pt x="147" y="107"/>
                  <a:pt x="147" y="107"/>
                  <a:pt x="147" y="107"/>
                </a:cubicBezTo>
                <a:cubicBezTo>
                  <a:pt x="141" y="112"/>
                  <a:pt x="135" y="114"/>
                  <a:pt x="128" y="114"/>
                </a:cubicBezTo>
                <a:cubicBezTo>
                  <a:pt x="121" y="114"/>
                  <a:pt x="115" y="112"/>
                  <a:pt x="109" y="107"/>
                </a:cubicBezTo>
                <a:cubicBezTo>
                  <a:pt x="21" y="37"/>
                  <a:pt x="21" y="37"/>
                  <a:pt x="21" y="37"/>
                </a:cubicBezTo>
                <a:cubicBezTo>
                  <a:pt x="15" y="33"/>
                  <a:pt x="14" y="26"/>
                  <a:pt x="19" y="21"/>
                </a:cubicBezTo>
                <a:cubicBezTo>
                  <a:pt x="23" y="15"/>
                  <a:pt x="30" y="14"/>
                  <a:pt x="35" y="19"/>
                </a:cubicBezTo>
                <a:cubicBezTo>
                  <a:pt x="124" y="88"/>
                  <a:pt x="124" y="88"/>
                  <a:pt x="124" y="88"/>
                </a:cubicBezTo>
                <a:cubicBezTo>
                  <a:pt x="125" y="89"/>
                  <a:pt x="126" y="90"/>
                  <a:pt x="128" y="90"/>
                </a:cubicBezTo>
                <a:cubicBezTo>
                  <a:pt x="130" y="90"/>
                  <a:pt x="131" y="89"/>
                  <a:pt x="132" y="88"/>
                </a:cubicBezTo>
                <a:cubicBezTo>
                  <a:pt x="221" y="19"/>
                  <a:pt x="221" y="19"/>
                  <a:pt x="221" y="19"/>
                </a:cubicBezTo>
                <a:cubicBezTo>
                  <a:pt x="226" y="14"/>
                  <a:pt x="233" y="15"/>
                  <a:pt x="237" y="21"/>
                </a:cubicBezTo>
                <a:cubicBezTo>
                  <a:pt x="242" y="26"/>
                  <a:pt x="241" y="33"/>
                  <a:pt x="235"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9"/>
          <p:cNvSpPr>
            <a:spLocks noEditPoints="1"/>
          </p:cNvSpPr>
          <p:nvPr userDrawn="1"/>
        </p:nvSpPr>
        <p:spPr bwMode="auto">
          <a:xfrm>
            <a:off x="438254" y="2773381"/>
            <a:ext cx="343679" cy="343679"/>
          </a:xfrm>
          <a:custGeom>
            <a:avLst/>
            <a:gdLst>
              <a:gd name="T0" fmla="*/ 192 w 224"/>
              <a:gd name="T1" fmla="*/ 80 h 224"/>
              <a:gd name="T2" fmla="*/ 192 w 224"/>
              <a:gd name="T3" fmla="*/ 16 h 224"/>
              <a:gd name="T4" fmla="*/ 160 w 224"/>
              <a:gd name="T5" fmla="*/ 16 h 224"/>
              <a:gd name="T6" fmla="*/ 160 w 224"/>
              <a:gd name="T7" fmla="*/ 48 h 224"/>
              <a:gd name="T8" fmla="*/ 112 w 224"/>
              <a:gd name="T9" fmla="*/ 0 h 224"/>
              <a:gd name="T10" fmla="*/ 0 w 224"/>
              <a:gd name="T11" fmla="*/ 112 h 224"/>
              <a:gd name="T12" fmla="*/ 16 w 224"/>
              <a:gd name="T13" fmla="*/ 132 h 224"/>
              <a:gd name="T14" fmla="*/ 16 w 224"/>
              <a:gd name="T15" fmla="*/ 208 h 224"/>
              <a:gd name="T16" fmla="*/ 32 w 224"/>
              <a:gd name="T17" fmla="*/ 224 h 224"/>
              <a:gd name="T18" fmla="*/ 192 w 224"/>
              <a:gd name="T19" fmla="*/ 224 h 224"/>
              <a:gd name="T20" fmla="*/ 208 w 224"/>
              <a:gd name="T21" fmla="*/ 208 h 224"/>
              <a:gd name="T22" fmla="*/ 208 w 224"/>
              <a:gd name="T23" fmla="*/ 132 h 224"/>
              <a:gd name="T24" fmla="*/ 224 w 224"/>
              <a:gd name="T25" fmla="*/ 112 h 224"/>
              <a:gd name="T26" fmla="*/ 192 w 224"/>
              <a:gd name="T27" fmla="*/ 80 h 224"/>
              <a:gd name="T28" fmla="*/ 192 w 224"/>
              <a:gd name="T29" fmla="*/ 208 h 224"/>
              <a:gd name="T30" fmla="*/ 144 w 224"/>
              <a:gd name="T31" fmla="*/ 208 h 224"/>
              <a:gd name="T32" fmla="*/ 144 w 224"/>
              <a:gd name="T33" fmla="*/ 112 h 224"/>
              <a:gd name="T34" fmla="*/ 80 w 224"/>
              <a:gd name="T35" fmla="*/ 112 h 224"/>
              <a:gd name="T36" fmla="*/ 80 w 224"/>
              <a:gd name="T37" fmla="*/ 208 h 224"/>
              <a:gd name="T38" fmla="*/ 32 w 224"/>
              <a:gd name="T39" fmla="*/ 208 h 224"/>
              <a:gd name="T40" fmla="*/ 32 w 224"/>
              <a:gd name="T41" fmla="*/ 116 h 224"/>
              <a:gd name="T42" fmla="*/ 112 w 224"/>
              <a:gd name="T43" fmla="*/ 36 h 224"/>
              <a:gd name="T44" fmla="*/ 192 w 224"/>
              <a:gd name="T45" fmla="*/ 116 h 224"/>
              <a:gd name="T46" fmla="*/ 192 w 224"/>
              <a:gd name="T47" fmla="*/ 2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224">
                <a:moveTo>
                  <a:pt x="192" y="80"/>
                </a:moveTo>
                <a:cubicBezTo>
                  <a:pt x="192" y="16"/>
                  <a:pt x="192" y="16"/>
                  <a:pt x="192" y="16"/>
                </a:cubicBezTo>
                <a:cubicBezTo>
                  <a:pt x="160" y="16"/>
                  <a:pt x="160" y="16"/>
                  <a:pt x="160" y="16"/>
                </a:cubicBezTo>
                <a:cubicBezTo>
                  <a:pt x="160" y="48"/>
                  <a:pt x="160" y="48"/>
                  <a:pt x="160" y="48"/>
                </a:cubicBezTo>
                <a:cubicBezTo>
                  <a:pt x="112" y="0"/>
                  <a:pt x="112" y="0"/>
                  <a:pt x="112" y="0"/>
                </a:cubicBezTo>
                <a:cubicBezTo>
                  <a:pt x="0" y="112"/>
                  <a:pt x="0" y="112"/>
                  <a:pt x="0" y="112"/>
                </a:cubicBezTo>
                <a:cubicBezTo>
                  <a:pt x="16" y="132"/>
                  <a:pt x="16" y="132"/>
                  <a:pt x="16" y="132"/>
                </a:cubicBezTo>
                <a:cubicBezTo>
                  <a:pt x="16" y="208"/>
                  <a:pt x="16" y="208"/>
                  <a:pt x="16" y="208"/>
                </a:cubicBezTo>
                <a:cubicBezTo>
                  <a:pt x="16" y="217"/>
                  <a:pt x="23" y="224"/>
                  <a:pt x="32" y="224"/>
                </a:cubicBezTo>
                <a:cubicBezTo>
                  <a:pt x="192" y="224"/>
                  <a:pt x="192" y="224"/>
                  <a:pt x="192" y="224"/>
                </a:cubicBezTo>
                <a:cubicBezTo>
                  <a:pt x="201" y="224"/>
                  <a:pt x="208" y="217"/>
                  <a:pt x="208" y="208"/>
                </a:cubicBezTo>
                <a:cubicBezTo>
                  <a:pt x="208" y="132"/>
                  <a:pt x="208" y="132"/>
                  <a:pt x="208" y="132"/>
                </a:cubicBezTo>
                <a:cubicBezTo>
                  <a:pt x="224" y="112"/>
                  <a:pt x="224" y="112"/>
                  <a:pt x="224" y="112"/>
                </a:cubicBezTo>
                <a:lnTo>
                  <a:pt x="192" y="80"/>
                </a:lnTo>
                <a:close/>
                <a:moveTo>
                  <a:pt x="192" y="208"/>
                </a:moveTo>
                <a:cubicBezTo>
                  <a:pt x="144" y="208"/>
                  <a:pt x="144" y="208"/>
                  <a:pt x="144" y="208"/>
                </a:cubicBezTo>
                <a:cubicBezTo>
                  <a:pt x="144" y="112"/>
                  <a:pt x="144" y="112"/>
                  <a:pt x="144" y="112"/>
                </a:cubicBezTo>
                <a:cubicBezTo>
                  <a:pt x="80" y="112"/>
                  <a:pt x="80" y="112"/>
                  <a:pt x="80" y="112"/>
                </a:cubicBezTo>
                <a:cubicBezTo>
                  <a:pt x="80" y="208"/>
                  <a:pt x="80" y="208"/>
                  <a:pt x="80" y="208"/>
                </a:cubicBezTo>
                <a:cubicBezTo>
                  <a:pt x="32" y="208"/>
                  <a:pt x="32" y="208"/>
                  <a:pt x="32" y="208"/>
                </a:cubicBezTo>
                <a:cubicBezTo>
                  <a:pt x="32" y="116"/>
                  <a:pt x="32" y="116"/>
                  <a:pt x="32" y="116"/>
                </a:cubicBezTo>
                <a:cubicBezTo>
                  <a:pt x="112" y="36"/>
                  <a:pt x="112" y="36"/>
                  <a:pt x="112" y="36"/>
                </a:cubicBezTo>
                <a:cubicBezTo>
                  <a:pt x="192" y="116"/>
                  <a:pt x="192" y="116"/>
                  <a:pt x="192" y="116"/>
                </a:cubicBezTo>
                <a:lnTo>
                  <a:pt x="192" y="20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16" name="Group 12"/>
          <p:cNvGrpSpPr>
            <a:grpSpLocks noChangeAspect="1"/>
          </p:cNvGrpSpPr>
          <p:nvPr userDrawn="1"/>
        </p:nvGrpSpPr>
        <p:grpSpPr bwMode="auto">
          <a:xfrm>
            <a:off x="429076" y="3312133"/>
            <a:ext cx="362034" cy="362637"/>
            <a:chOff x="2567" y="1875"/>
            <a:chExt cx="600" cy="601"/>
          </a:xfrm>
          <a:solidFill>
            <a:schemeClr val="accent1"/>
          </a:solidFill>
        </p:grpSpPr>
        <p:sp>
          <p:nvSpPr>
            <p:cNvPr id="18" name="Freeform 13"/>
            <p:cNvSpPr>
              <a:spLocks/>
            </p:cNvSpPr>
            <p:nvPr userDrawn="1"/>
          </p:nvSpPr>
          <p:spPr bwMode="auto">
            <a:xfrm>
              <a:off x="2567" y="1952"/>
              <a:ext cx="523" cy="524"/>
            </a:xfrm>
            <a:custGeom>
              <a:avLst/>
              <a:gdLst>
                <a:gd name="T0" fmla="*/ 215 w 219"/>
                <a:gd name="T1" fmla="*/ 188 h 219"/>
                <a:gd name="T2" fmla="*/ 219 w 219"/>
                <a:gd name="T3" fmla="*/ 179 h 219"/>
                <a:gd name="T4" fmla="*/ 215 w 219"/>
                <a:gd name="T5" fmla="*/ 171 h 219"/>
                <a:gd name="T6" fmla="*/ 181 w 219"/>
                <a:gd name="T7" fmla="*/ 136 h 219"/>
                <a:gd name="T8" fmla="*/ 172 w 219"/>
                <a:gd name="T9" fmla="*/ 132 h 219"/>
                <a:gd name="T10" fmla="*/ 164 w 219"/>
                <a:gd name="T11" fmla="*/ 136 h 219"/>
                <a:gd name="T12" fmla="*/ 150 w 219"/>
                <a:gd name="T13" fmla="*/ 149 h 219"/>
                <a:gd name="T14" fmla="*/ 93 w 219"/>
                <a:gd name="T15" fmla="*/ 126 h 219"/>
                <a:gd name="T16" fmla="*/ 70 w 219"/>
                <a:gd name="T17" fmla="*/ 69 h 219"/>
                <a:gd name="T18" fmla="*/ 83 w 219"/>
                <a:gd name="T19" fmla="*/ 55 h 219"/>
                <a:gd name="T20" fmla="*/ 87 w 219"/>
                <a:gd name="T21" fmla="*/ 47 h 219"/>
                <a:gd name="T22" fmla="*/ 83 w 219"/>
                <a:gd name="T23" fmla="*/ 38 h 219"/>
                <a:gd name="T24" fmla="*/ 48 w 219"/>
                <a:gd name="T25" fmla="*/ 4 h 219"/>
                <a:gd name="T26" fmla="*/ 40 w 219"/>
                <a:gd name="T27" fmla="*/ 0 h 219"/>
                <a:gd name="T28" fmla="*/ 31 w 219"/>
                <a:gd name="T29" fmla="*/ 4 h 219"/>
                <a:gd name="T30" fmla="*/ 17 w 219"/>
                <a:gd name="T31" fmla="*/ 17 h 219"/>
                <a:gd name="T32" fmla="*/ 17 w 219"/>
                <a:gd name="T33" fmla="*/ 17 h 219"/>
                <a:gd name="T34" fmla="*/ 70 w 219"/>
                <a:gd name="T35" fmla="*/ 149 h 219"/>
                <a:gd name="T36" fmla="*/ 202 w 219"/>
                <a:gd name="T37" fmla="*/ 202 h 219"/>
                <a:gd name="T38" fmla="*/ 202 w 219"/>
                <a:gd name="T39" fmla="*/ 202 h 219"/>
                <a:gd name="T40" fmla="*/ 215 w 219"/>
                <a:gd name="T41"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219">
                  <a:moveTo>
                    <a:pt x="215" y="188"/>
                  </a:moveTo>
                  <a:cubicBezTo>
                    <a:pt x="218" y="186"/>
                    <a:pt x="219" y="183"/>
                    <a:pt x="219" y="179"/>
                  </a:cubicBezTo>
                  <a:cubicBezTo>
                    <a:pt x="219" y="176"/>
                    <a:pt x="218" y="173"/>
                    <a:pt x="215" y="171"/>
                  </a:cubicBezTo>
                  <a:cubicBezTo>
                    <a:pt x="181" y="136"/>
                    <a:pt x="181" y="136"/>
                    <a:pt x="181" y="136"/>
                  </a:cubicBezTo>
                  <a:cubicBezTo>
                    <a:pt x="179" y="134"/>
                    <a:pt x="176" y="132"/>
                    <a:pt x="172" y="132"/>
                  </a:cubicBezTo>
                  <a:cubicBezTo>
                    <a:pt x="169" y="132"/>
                    <a:pt x="166" y="134"/>
                    <a:pt x="164" y="136"/>
                  </a:cubicBezTo>
                  <a:cubicBezTo>
                    <a:pt x="150" y="149"/>
                    <a:pt x="150" y="149"/>
                    <a:pt x="150" y="149"/>
                  </a:cubicBezTo>
                  <a:cubicBezTo>
                    <a:pt x="144" y="155"/>
                    <a:pt x="115" y="149"/>
                    <a:pt x="93" y="126"/>
                  </a:cubicBezTo>
                  <a:cubicBezTo>
                    <a:pt x="70" y="104"/>
                    <a:pt x="64" y="75"/>
                    <a:pt x="70" y="69"/>
                  </a:cubicBezTo>
                  <a:cubicBezTo>
                    <a:pt x="83" y="55"/>
                    <a:pt x="83" y="55"/>
                    <a:pt x="83" y="55"/>
                  </a:cubicBezTo>
                  <a:cubicBezTo>
                    <a:pt x="85" y="53"/>
                    <a:pt x="87" y="50"/>
                    <a:pt x="87" y="47"/>
                  </a:cubicBezTo>
                  <a:cubicBezTo>
                    <a:pt x="87" y="43"/>
                    <a:pt x="85" y="40"/>
                    <a:pt x="83" y="38"/>
                  </a:cubicBezTo>
                  <a:cubicBezTo>
                    <a:pt x="48" y="4"/>
                    <a:pt x="48" y="4"/>
                    <a:pt x="48" y="4"/>
                  </a:cubicBezTo>
                  <a:cubicBezTo>
                    <a:pt x="46" y="1"/>
                    <a:pt x="43" y="0"/>
                    <a:pt x="40" y="0"/>
                  </a:cubicBezTo>
                  <a:cubicBezTo>
                    <a:pt x="36" y="0"/>
                    <a:pt x="33" y="1"/>
                    <a:pt x="31" y="4"/>
                  </a:cubicBezTo>
                  <a:cubicBezTo>
                    <a:pt x="17" y="17"/>
                    <a:pt x="17" y="17"/>
                    <a:pt x="17" y="17"/>
                  </a:cubicBezTo>
                  <a:cubicBezTo>
                    <a:pt x="17" y="17"/>
                    <a:pt x="17" y="17"/>
                    <a:pt x="17" y="17"/>
                  </a:cubicBezTo>
                  <a:cubicBezTo>
                    <a:pt x="0" y="37"/>
                    <a:pt x="19" y="99"/>
                    <a:pt x="70" y="149"/>
                  </a:cubicBezTo>
                  <a:cubicBezTo>
                    <a:pt x="120" y="200"/>
                    <a:pt x="182" y="219"/>
                    <a:pt x="202" y="202"/>
                  </a:cubicBezTo>
                  <a:cubicBezTo>
                    <a:pt x="202" y="202"/>
                    <a:pt x="202" y="202"/>
                    <a:pt x="202" y="202"/>
                  </a:cubicBezTo>
                  <a:lnTo>
                    <a:pt x="215"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4"/>
            <p:cNvSpPr>
              <a:spLocks noEditPoints="1"/>
            </p:cNvSpPr>
            <p:nvPr userDrawn="1"/>
          </p:nvSpPr>
          <p:spPr bwMode="auto">
            <a:xfrm>
              <a:off x="2842" y="1875"/>
              <a:ext cx="325" cy="326"/>
            </a:xfrm>
            <a:custGeom>
              <a:avLst/>
              <a:gdLst>
                <a:gd name="T0" fmla="*/ 12 w 136"/>
                <a:gd name="T1" fmla="*/ 0 h 136"/>
                <a:gd name="T2" fmla="*/ 0 w 136"/>
                <a:gd name="T3" fmla="*/ 12 h 136"/>
                <a:gd name="T4" fmla="*/ 12 w 136"/>
                <a:gd name="T5" fmla="*/ 24 h 136"/>
                <a:gd name="T6" fmla="*/ 83 w 136"/>
                <a:gd name="T7" fmla="*/ 53 h 136"/>
                <a:gd name="T8" fmla="*/ 112 w 136"/>
                <a:gd name="T9" fmla="*/ 124 h 136"/>
                <a:gd name="T10" fmla="*/ 124 w 136"/>
                <a:gd name="T11" fmla="*/ 136 h 136"/>
                <a:gd name="T12" fmla="*/ 136 w 136"/>
                <a:gd name="T13" fmla="*/ 124 h 136"/>
                <a:gd name="T14" fmla="*/ 12 w 136"/>
                <a:gd name="T15" fmla="*/ 0 h 136"/>
                <a:gd name="T16" fmla="*/ 12 w 136"/>
                <a:gd name="T17" fmla="*/ 50 h 136"/>
                <a:gd name="T18" fmla="*/ 0 w 136"/>
                <a:gd name="T19" fmla="*/ 62 h 136"/>
                <a:gd name="T20" fmla="*/ 12 w 136"/>
                <a:gd name="T21" fmla="*/ 74 h 136"/>
                <a:gd name="T22" fmla="*/ 47 w 136"/>
                <a:gd name="T23" fmla="*/ 89 h 136"/>
                <a:gd name="T24" fmla="*/ 62 w 136"/>
                <a:gd name="T25" fmla="*/ 124 h 136"/>
                <a:gd name="T26" fmla="*/ 74 w 136"/>
                <a:gd name="T27" fmla="*/ 136 h 136"/>
                <a:gd name="T28" fmla="*/ 86 w 136"/>
                <a:gd name="T29" fmla="*/ 124 h 136"/>
                <a:gd name="T30" fmla="*/ 12 w 136"/>
                <a:gd name="T31" fmla="*/ 5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6">
                  <a:moveTo>
                    <a:pt x="12" y="0"/>
                  </a:moveTo>
                  <a:cubicBezTo>
                    <a:pt x="5" y="0"/>
                    <a:pt x="0" y="5"/>
                    <a:pt x="0" y="12"/>
                  </a:cubicBezTo>
                  <a:cubicBezTo>
                    <a:pt x="0" y="19"/>
                    <a:pt x="5" y="24"/>
                    <a:pt x="12" y="24"/>
                  </a:cubicBezTo>
                  <a:cubicBezTo>
                    <a:pt x="40" y="24"/>
                    <a:pt x="65" y="35"/>
                    <a:pt x="83" y="53"/>
                  </a:cubicBezTo>
                  <a:cubicBezTo>
                    <a:pt x="101" y="71"/>
                    <a:pt x="112" y="96"/>
                    <a:pt x="112" y="124"/>
                  </a:cubicBezTo>
                  <a:cubicBezTo>
                    <a:pt x="112" y="131"/>
                    <a:pt x="117" y="136"/>
                    <a:pt x="124" y="136"/>
                  </a:cubicBezTo>
                  <a:cubicBezTo>
                    <a:pt x="131" y="136"/>
                    <a:pt x="136" y="131"/>
                    <a:pt x="136" y="124"/>
                  </a:cubicBezTo>
                  <a:cubicBezTo>
                    <a:pt x="136" y="56"/>
                    <a:pt x="80" y="0"/>
                    <a:pt x="12" y="0"/>
                  </a:cubicBezTo>
                  <a:close/>
                  <a:moveTo>
                    <a:pt x="12" y="50"/>
                  </a:moveTo>
                  <a:cubicBezTo>
                    <a:pt x="5" y="50"/>
                    <a:pt x="0" y="55"/>
                    <a:pt x="0" y="62"/>
                  </a:cubicBezTo>
                  <a:cubicBezTo>
                    <a:pt x="0" y="68"/>
                    <a:pt x="5" y="74"/>
                    <a:pt x="12" y="74"/>
                  </a:cubicBezTo>
                  <a:cubicBezTo>
                    <a:pt x="26" y="74"/>
                    <a:pt x="38" y="79"/>
                    <a:pt x="47" y="89"/>
                  </a:cubicBezTo>
                  <a:cubicBezTo>
                    <a:pt x="57" y="98"/>
                    <a:pt x="62" y="110"/>
                    <a:pt x="62" y="124"/>
                  </a:cubicBezTo>
                  <a:cubicBezTo>
                    <a:pt x="62" y="131"/>
                    <a:pt x="68" y="136"/>
                    <a:pt x="74" y="136"/>
                  </a:cubicBezTo>
                  <a:cubicBezTo>
                    <a:pt x="81" y="136"/>
                    <a:pt x="86" y="131"/>
                    <a:pt x="86" y="124"/>
                  </a:cubicBezTo>
                  <a:cubicBezTo>
                    <a:pt x="86" y="83"/>
                    <a:pt x="53" y="50"/>
                    <a:pt x="1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3" name="Freeform 18"/>
          <p:cNvSpPr>
            <a:spLocks noEditPoints="1"/>
          </p:cNvSpPr>
          <p:nvPr userDrawn="1"/>
        </p:nvSpPr>
        <p:spPr bwMode="auto">
          <a:xfrm>
            <a:off x="429076" y="4415634"/>
            <a:ext cx="362034" cy="361093"/>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136 w 160"/>
              <a:gd name="T11" fmla="*/ 48 h 160"/>
              <a:gd name="T12" fmla="*/ 116 w 160"/>
              <a:gd name="T13" fmla="*/ 48 h 160"/>
              <a:gd name="T14" fmla="*/ 106 w 160"/>
              <a:gd name="T15" fmla="*/ 21 h 160"/>
              <a:gd name="T16" fmla="*/ 136 w 160"/>
              <a:gd name="T17" fmla="*/ 48 h 160"/>
              <a:gd name="T18" fmla="*/ 145 w 160"/>
              <a:gd name="T19" fmla="*/ 80 h 160"/>
              <a:gd name="T20" fmla="*/ 143 w 160"/>
              <a:gd name="T21" fmla="*/ 96 h 160"/>
              <a:gd name="T22" fmla="*/ 119 w 160"/>
              <a:gd name="T23" fmla="*/ 96 h 160"/>
              <a:gd name="T24" fmla="*/ 120 w 160"/>
              <a:gd name="T25" fmla="*/ 80 h 160"/>
              <a:gd name="T26" fmla="*/ 119 w 160"/>
              <a:gd name="T27" fmla="*/ 64 h 160"/>
              <a:gd name="T28" fmla="*/ 143 w 160"/>
              <a:gd name="T29" fmla="*/ 64 h 160"/>
              <a:gd name="T30" fmla="*/ 145 w 160"/>
              <a:gd name="T31" fmla="*/ 80 h 160"/>
              <a:gd name="T32" fmla="*/ 80 w 160"/>
              <a:gd name="T33" fmla="*/ 143 h 160"/>
              <a:gd name="T34" fmla="*/ 59 w 160"/>
              <a:gd name="T35" fmla="*/ 112 h 160"/>
              <a:gd name="T36" fmla="*/ 101 w 160"/>
              <a:gd name="T37" fmla="*/ 112 h 160"/>
              <a:gd name="T38" fmla="*/ 80 w 160"/>
              <a:gd name="T39" fmla="*/ 143 h 160"/>
              <a:gd name="T40" fmla="*/ 56 w 160"/>
              <a:gd name="T41" fmla="*/ 96 h 160"/>
              <a:gd name="T42" fmla="*/ 55 w 160"/>
              <a:gd name="T43" fmla="*/ 80 h 160"/>
              <a:gd name="T44" fmla="*/ 56 w 160"/>
              <a:gd name="T45" fmla="*/ 64 h 160"/>
              <a:gd name="T46" fmla="*/ 104 w 160"/>
              <a:gd name="T47" fmla="*/ 64 h 160"/>
              <a:gd name="T48" fmla="*/ 105 w 160"/>
              <a:gd name="T49" fmla="*/ 80 h 160"/>
              <a:gd name="T50" fmla="*/ 104 w 160"/>
              <a:gd name="T51" fmla="*/ 96 h 160"/>
              <a:gd name="T52" fmla="*/ 56 w 160"/>
              <a:gd name="T53" fmla="*/ 96 h 160"/>
              <a:gd name="T54" fmla="*/ 15 w 160"/>
              <a:gd name="T55" fmla="*/ 80 h 160"/>
              <a:gd name="T56" fmla="*/ 17 w 160"/>
              <a:gd name="T57" fmla="*/ 64 h 160"/>
              <a:gd name="T58" fmla="*/ 41 w 160"/>
              <a:gd name="T59" fmla="*/ 64 h 160"/>
              <a:gd name="T60" fmla="*/ 40 w 160"/>
              <a:gd name="T61" fmla="*/ 80 h 160"/>
              <a:gd name="T62" fmla="*/ 41 w 160"/>
              <a:gd name="T63" fmla="*/ 96 h 160"/>
              <a:gd name="T64" fmla="*/ 17 w 160"/>
              <a:gd name="T65" fmla="*/ 96 h 160"/>
              <a:gd name="T66" fmla="*/ 15 w 160"/>
              <a:gd name="T67" fmla="*/ 80 h 160"/>
              <a:gd name="T68" fmla="*/ 80 w 160"/>
              <a:gd name="T69" fmla="*/ 17 h 160"/>
              <a:gd name="T70" fmla="*/ 101 w 160"/>
              <a:gd name="T71" fmla="*/ 48 h 160"/>
              <a:gd name="T72" fmla="*/ 59 w 160"/>
              <a:gd name="T73" fmla="*/ 48 h 160"/>
              <a:gd name="T74" fmla="*/ 80 w 160"/>
              <a:gd name="T75" fmla="*/ 17 h 160"/>
              <a:gd name="T76" fmla="*/ 54 w 160"/>
              <a:gd name="T77" fmla="*/ 21 h 160"/>
              <a:gd name="T78" fmla="*/ 44 w 160"/>
              <a:gd name="T79" fmla="*/ 48 h 160"/>
              <a:gd name="T80" fmla="*/ 24 w 160"/>
              <a:gd name="T81" fmla="*/ 48 h 160"/>
              <a:gd name="T82" fmla="*/ 54 w 160"/>
              <a:gd name="T83" fmla="*/ 21 h 160"/>
              <a:gd name="T84" fmla="*/ 24 w 160"/>
              <a:gd name="T85" fmla="*/ 112 h 160"/>
              <a:gd name="T86" fmla="*/ 44 w 160"/>
              <a:gd name="T87" fmla="*/ 112 h 160"/>
              <a:gd name="T88" fmla="*/ 54 w 160"/>
              <a:gd name="T89" fmla="*/ 139 h 160"/>
              <a:gd name="T90" fmla="*/ 24 w 160"/>
              <a:gd name="T91" fmla="*/ 112 h 160"/>
              <a:gd name="T92" fmla="*/ 106 w 160"/>
              <a:gd name="T93" fmla="*/ 139 h 160"/>
              <a:gd name="T94" fmla="*/ 116 w 160"/>
              <a:gd name="T95" fmla="*/ 112 h 160"/>
              <a:gd name="T96" fmla="*/ 136 w 160"/>
              <a:gd name="T97" fmla="*/ 112 h 160"/>
              <a:gd name="T98" fmla="*/ 106 w 160"/>
              <a:gd name="T99" fmla="*/ 13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136" y="48"/>
                </a:moveTo>
                <a:cubicBezTo>
                  <a:pt x="116" y="48"/>
                  <a:pt x="116" y="48"/>
                  <a:pt x="116" y="48"/>
                </a:cubicBezTo>
                <a:cubicBezTo>
                  <a:pt x="114" y="37"/>
                  <a:pt x="110" y="28"/>
                  <a:pt x="106" y="21"/>
                </a:cubicBezTo>
                <a:cubicBezTo>
                  <a:pt x="119" y="26"/>
                  <a:pt x="129" y="36"/>
                  <a:pt x="136" y="48"/>
                </a:cubicBezTo>
                <a:close/>
                <a:moveTo>
                  <a:pt x="145" y="80"/>
                </a:moveTo>
                <a:cubicBezTo>
                  <a:pt x="145" y="86"/>
                  <a:pt x="144" y="91"/>
                  <a:pt x="143" y="96"/>
                </a:cubicBezTo>
                <a:cubicBezTo>
                  <a:pt x="119" y="96"/>
                  <a:pt x="119" y="96"/>
                  <a:pt x="119" y="96"/>
                </a:cubicBezTo>
                <a:cubicBezTo>
                  <a:pt x="120" y="91"/>
                  <a:pt x="120" y="85"/>
                  <a:pt x="120" y="80"/>
                </a:cubicBezTo>
                <a:cubicBezTo>
                  <a:pt x="120" y="75"/>
                  <a:pt x="120" y="69"/>
                  <a:pt x="119" y="64"/>
                </a:cubicBezTo>
                <a:cubicBezTo>
                  <a:pt x="143" y="64"/>
                  <a:pt x="143" y="64"/>
                  <a:pt x="143" y="64"/>
                </a:cubicBezTo>
                <a:cubicBezTo>
                  <a:pt x="144" y="69"/>
                  <a:pt x="145" y="74"/>
                  <a:pt x="145" y="80"/>
                </a:cubicBezTo>
                <a:close/>
                <a:moveTo>
                  <a:pt x="80" y="143"/>
                </a:moveTo>
                <a:cubicBezTo>
                  <a:pt x="74" y="143"/>
                  <a:pt x="65" y="132"/>
                  <a:pt x="59" y="112"/>
                </a:cubicBezTo>
                <a:cubicBezTo>
                  <a:pt x="101" y="112"/>
                  <a:pt x="101" y="112"/>
                  <a:pt x="101" y="112"/>
                </a:cubicBezTo>
                <a:cubicBezTo>
                  <a:pt x="95" y="132"/>
                  <a:pt x="86" y="143"/>
                  <a:pt x="80" y="143"/>
                </a:cubicBezTo>
                <a:close/>
                <a:moveTo>
                  <a:pt x="56" y="96"/>
                </a:moveTo>
                <a:cubicBezTo>
                  <a:pt x="56" y="91"/>
                  <a:pt x="55" y="86"/>
                  <a:pt x="55" y="80"/>
                </a:cubicBezTo>
                <a:cubicBezTo>
                  <a:pt x="55" y="74"/>
                  <a:pt x="56" y="69"/>
                  <a:pt x="56" y="64"/>
                </a:cubicBezTo>
                <a:cubicBezTo>
                  <a:pt x="104" y="64"/>
                  <a:pt x="104" y="64"/>
                  <a:pt x="104" y="64"/>
                </a:cubicBezTo>
                <a:cubicBezTo>
                  <a:pt x="104" y="69"/>
                  <a:pt x="105" y="74"/>
                  <a:pt x="105" y="80"/>
                </a:cubicBezTo>
                <a:cubicBezTo>
                  <a:pt x="105" y="86"/>
                  <a:pt x="104" y="91"/>
                  <a:pt x="104" y="96"/>
                </a:cubicBezTo>
                <a:lnTo>
                  <a:pt x="56" y="96"/>
                </a:lnTo>
                <a:close/>
                <a:moveTo>
                  <a:pt x="15" y="80"/>
                </a:moveTo>
                <a:cubicBezTo>
                  <a:pt x="15" y="74"/>
                  <a:pt x="16" y="69"/>
                  <a:pt x="17" y="64"/>
                </a:cubicBezTo>
                <a:cubicBezTo>
                  <a:pt x="41" y="64"/>
                  <a:pt x="41" y="64"/>
                  <a:pt x="41" y="64"/>
                </a:cubicBezTo>
                <a:cubicBezTo>
                  <a:pt x="40" y="69"/>
                  <a:pt x="40" y="75"/>
                  <a:pt x="40" y="80"/>
                </a:cubicBezTo>
                <a:cubicBezTo>
                  <a:pt x="40" y="85"/>
                  <a:pt x="40" y="91"/>
                  <a:pt x="41" y="96"/>
                </a:cubicBezTo>
                <a:cubicBezTo>
                  <a:pt x="17" y="96"/>
                  <a:pt x="17" y="96"/>
                  <a:pt x="17" y="96"/>
                </a:cubicBezTo>
                <a:cubicBezTo>
                  <a:pt x="16" y="91"/>
                  <a:pt x="15" y="86"/>
                  <a:pt x="15" y="80"/>
                </a:cubicBezTo>
                <a:close/>
                <a:moveTo>
                  <a:pt x="80" y="17"/>
                </a:moveTo>
                <a:cubicBezTo>
                  <a:pt x="86" y="17"/>
                  <a:pt x="95" y="28"/>
                  <a:pt x="101" y="48"/>
                </a:cubicBezTo>
                <a:cubicBezTo>
                  <a:pt x="59" y="48"/>
                  <a:pt x="59" y="48"/>
                  <a:pt x="59" y="48"/>
                </a:cubicBezTo>
                <a:cubicBezTo>
                  <a:pt x="65" y="28"/>
                  <a:pt x="74" y="17"/>
                  <a:pt x="80" y="17"/>
                </a:cubicBezTo>
                <a:close/>
                <a:moveTo>
                  <a:pt x="54" y="21"/>
                </a:moveTo>
                <a:cubicBezTo>
                  <a:pt x="50" y="28"/>
                  <a:pt x="46" y="37"/>
                  <a:pt x="44" y="48"/>
                </a:cubicBezTo>
                <a:cubicBezTo>
                  <a:pt x="24" y="48"/>
                  <a:pt x="24" y="48"/>
                  <a:pt x="24" y="48"/>
                </a:cubicBezTo>
                <a:cubicBezTo>
                  <a:pt x="31" y="36"/>
                  <a:pt x="41" y="26"/>
                  <a:pt x="54" y="21"/>
                </a:cubicBezTo>
                <a:close/>
                <a:moveTo>
                  <a:pt x="24" y="112"/>
                </a:moveTo>
                <a:cubicBezTo>
                  <a:pt x="44" y="112"/>
                  <a:pt x="44" y="112"/>
                  <a:pt x="44" y="112"/>
                </a:cubicBezTo>
                <a:cubicBezTo>
                  <a:pt x="46" y="123"/>
                  <a:pt x="50" y="132"/>
                  <a:pt x="54" y="139"/>
                </a:cubicBezTo>
                <a:cubicBezTo>
                  <a:pt x="41" y="134"/>
                  <a:pt x="31" y="124"/>
                  <a:pt x="24" y="112"/>
                </a:cubicBezTo>
                <a:close/>
                <a:moveTo>
                  <a:pt x="106" y="139"/>
                </a:moveTo>
                <a:cubicBezTo>
                  <a:pt x="110" y="132"/>
                  <a:pt x="114" y="123"/>
                  <a:pt x="116" y="112"/>
                </a:cubicBezTo>
                <a:cubicBezTo>
                  <a:pt x="136" y="112"/>
                  <a:pt x="136" y="112"/>
                  <a:pt x="136" y="112"/>
                </a:cubicBezTo>
                <a:cubicBezTo>
                  <a:pt x="129" y="124"/>
                  <a:pt x="119" y="134"/>
                  <a:pt x="106" y="13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7402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300" y="1638300"/>
            <a:ext cx="82799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431799" y="6356351"/>
            <a:ext cx="4746869" cy="365125"/>
          </a:xfrm>
        </p:spPr>
        <p:txBody>
          <a:bodyPr/>
          <a:lstStyle/>
          <a:p>
            <a:r>
              <a:rPr lang="en-US" smtClean="0"/>
              <a:t>About vulnerability disclosure |  Cosmin Ciobanu ENISA 2016</a:t>
            </a:r>
            <a:endParaRPr lang="en-GB"/>
          </a:p>
        </p:txBody>
      </p:sp>
      <p:sp>
        <p:nvSpPr>
          <p:cNvPr id="7" name="Title 6"/>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60811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About vulnerability disclosure |  Cosmin Ciobanu ENISA 2016</a:t>
            </a:r>
            <a:endParaRPr lang="en-GB"/>
          </a:p>
        </p:txBody>
      </p:sp>
      <p:sp>
        <p:nvSpPr>
          <p:cNvPr id="7" name="Title 6"/>
          <p:cNvSpPr>
            <a:spLocks noGrp="1"/>
          </p:cNvSpPr>
          <p:nvPr>
            <p:ph type="title"/>
          </p:nvPr>
        </p:nvSpPr>
        <p:spPr/>
        <p:txBody>
          <a:bodyPr/>
          <a:lstStyle/>
          <a:p>
            <a:r>
              <a:rPr lang="en-US" smtClean="0"/>
              <a:t>Click to edit Master title style</a:t>
            </a:r>
            <a:endParaRPr lang="en-GB"/>
          </a:p>
        </p:txBody>
      </p:sp>
      <p:sp>
        <p:nvSpPr>
          <p:cNvPr id="8" name="Picture Placeholder 7"/>
          <p:cNvSpPr>
            <a:spLocks noGrp="1"/>
          </p:cNvSpPr>
          <p:nvPr>
            <p:ph type="pic" sz="quarter" idx="13"/>
          </p:nvPr>
        </p:nvSpPr>
        <p:spPr>
          <a:xfrm>
            <a:off x="441325" y="1638300"/>
            <a:ext cx="8262938" cy="4489450"/>
          </a:xfrm>
        </p:spPr>
        <p:txBody>
          <a:bodyPr/>
          <a:lstStyle/>
          <a:p>
            <a:r>
              <a:rPr lang="en-US" smtClean="0"/>
              <a:t>Click icon to add picture</a:t>
            </a:r>
            <a:endParaRPr lang="en-GB"/>
          </a:p>
        </p:txBody>
      </p:sp>
    </p:spTree>
    <p:extLst>
      <p:ext uri="{BB962C8B-B14F-4D97-AF65-F5344CB8AC3E}">
        <p14:creationId xmlns:p14="http://schemas.microsoft.com/office/powerpoint/2010/main" val="193418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300" y="1638299"/>
            <a:ext cx="3886200" cy="45005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10760" y="1638299"/>
            <a:ext cx="3886200" cy="45005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About vulnerability disclosure |  Cosmin Ciobanu ENISA 2016</a:t>
            </a:r>
            <a:endParaRPr lang="en-GB"/>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07985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Row)">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299" y="1638299"/>
            <a:ext cx="8271963" cy="2160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324" y="3958805"/>
            <a:ext cx="8271963" cy="2160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About vulnerability disclosure |  Cosmin Ciobanu ENISA 2016</a:t>
            </a:r>
            <a:endParaRPr lang="en-GB"/>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9211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ight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299" y="1638299"/>
            <a:ext cx="2016000" cy="2196000"/>
          </a:xfrm>
          <a:prstGeom prst="rect">
            <a:avLst/>
          </a:prstGeom>
          <a:solidFill>
            <a:schemeClr val="accent1"/>
          </a:solidFill>
          <a:ln>
            <a:noFill/>
          </a:ln>
        </p:spPr>
        <p:txBody>
          <a:bodyPr>
            <a:normAutofit/>
          </a:bodyPr>
          <a:lstStyle>
            <a:lvl1pPr>
              <a:defRPr sz="1400" b="1">
                <a:solidFill>
                  <a:schemeClr val="tx1"/>
                </a:solidFill>
              </a:defRPr>
            </a:lvl1pPr>
            <a:lvl2pPr marL="180975" indent="-166688">
              <a:defRPr sz="1400">
                <a:solidFill>
                  <a:schemeClr val="tx1"/>
                </a:solidFill>
              </a:defRPr>
            </a:lvl2pPr>
            <a:lvl3pPr marL="449263" indent="-182563">
              <a:defRPr sz="1200">
                <a:solidFill>
                  <a:schemeClr val="tx1"/>
                </a:solidFill>
              </a:defRPr>
            </a:lvl3pPr>
            <a:lvl4pPr marL="715963" indent="-180975">
              <a:defRPr sz="1100">
                <a:solidFill>
                  <a:schemeClr val="tx1"/>
                </a:solidFill>
              </a:defRPr>
            </a:lvl4pPr>
            <a:lvl5pPr>
              <a:defRPr sz="11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About vulnerability disclosure |  Cosmin Ciobanu ENISA 2016</a:t>
            </a:r>
            <a:endParaRPr lang="en-GB"/>
          </a:p>
        </p:txBody>
      </p:sp>
      <p:sp>
        <p:nvSpPr>
          <p:cNvPr id="8" name="Title 7"/>
          <p:cNvSpPr>
            <a:spLocks noGrp="1"/>
          </p:cNvSpPr>
          <p:nvPr>
            <p:ph type="title"/>
          </p:nvPr>
        </p:nvSpPr>
        <p:spPr/>
        <p:txBody>
          <a:bodyPr/>
          <a:lstStyle/>
          <a:p>
            <a:r>
              <a:rPr lang="en-US" smtClean="0"/>
              <a:t>Click to edit Master title style</a:t>
            </a:r>
            <a:endParaRPr lang="en-GB"/>
          </a:p>
        </p:txBody>
      </p:sp>
      <p:sp>
        <p:nvSpPr>
          <p:cNvPr id="15" name="Content Placeholder 2"/>
          <p:cNvSpPr>
            <a:spLocks noGrp="1"/>
          </p:cNvSpPr>
          <p:nvPr>
            <p:ph sz="half" idx="18"/>
          </p:nvPr>
        </p:nvSpPr>
        <p:spPr>
          <a:xfrm>
            <a:off x="4602941" y="1638299"/>
            <a:ext cx="2016000" cy="2196000"/>
          </a:xfrm>
          <a:prstGeom prst="rect">
            <a:avLst/>
          </a:prstGeom>
          <a:solidFill>
            <a:schemeClr val="accent1"/>
          </a:solidFill>
          <a:ln>
            <a:noFill/>
          </a:ln>
        </p:spPr>
        <p:txBody>
          <a:bodyPr>
            <a:normAutofit/>
          </a:bodyPr>
          <a:lstStyle>
            <a:lvl1pPr>
              <a:defRPr sz="1400" b="1">
                <a:solidFill>
                  <a:schemeClr val="tx1"/>
                </a:solidFill>
              </a:defRPr>
            </a:lvl1pPr>
            <a:lvl2pPr marL="180975" indent="-166688">
              <a:defRPr sz="1400">
                <a:solidFill>
                  <a:schemeClr val="tx1"/>
                </a:solidFill>
              </a:defRPr>
            </a:lvl2pPr>
            <a:lvl3pPr marL="449263" indent="-182563">
              <a:defRPr sz="1200">
                <a:solidFill>
                  <a:schemeClr val="tx1"/>
                </a:solidFill>
              </a:defRPr>
            </a:lvl3pPr>
            <a:lvl4pPr marL="715963" indent="-180975">
              <a:defRPr sz="1100">
                <a:solidFill>
                  <a:schemeClr val="tx1"/>
                </a:solidFill>
              </a:defRPr>
            </a:lvl4pPr>
            <a:lvl5pPr>
              <a:defRPr sz="11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sz="half" idx="19"/>
          </p:nvPr>
        </p:nvSpPr>
        <p:spPr>
          <a:xfrm>
            <a:off x="2517620" y="3931750"/>
            <a:ext cx="2016000" cy="2196000"/>
          </a:xfrm>
          <a:prstGeom prst="rect">
            <a:avLst/>
          </a:prstGeom>
          <a:solidFill>
            <a:schemeClr val="accent1"/>
          </a:solidFill>
          <a:ln>
            <a:noFill/>
          </a:ln>
        </p:spPr>
        <p:txBody>
          <a:bodyPr>
            <a:normAutofit/>
          </a:bodyPr>
          <a:lstStyle>
            <a:lvl1pPr>
              <a:defRPr sz="1400" b="1">
                <a:solidFill>
                  <a:schemeClr val="tx1"/>
                </a:solidFill>
              </a:defRPr>
            </a:lvl1pPr>
            <a:lvl2pPr marL="180975" indent="-166688">
              <a:defRPr sz="1400">
                <a:solidFill>
                  <a:schemeClr val="tx1"/>
                </a:solidFill>
              </a:defRPr>
            </a:lvl2pPr>
            <a:lvl3pPr marL="449263" indent="-182563">
              <a:defRPr sz="1200">
                <a:solidFill>
                  <a:schemeClr val="tx1"/>
                </a:solidFill>
              </a:defRPr>
            </a:lvl3pPr>
            <a:lvl4pPr marL="715963" indent="-180975">
              <a:defRPr sz="1100">
                <a:solidFill>
                  <a:schemeClr val="tx1"/>
                </a:solidFill>
              </a:defRPr>
            </a:lvl4pPr>
            <a:lvl5pPr>
              <a:defRPr sz="11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2"/>
          <p:cNvSpPr>
            <a:spLocks noGrp="1"/>
          </p:cNvSpPr>
          <p:nvPr>
            <p:ph sz="half" idx="20"/>
          </p:nvPr>
        </p:nvSpPr>
        <p:spPr>
          <a:xfrm>
            <a:off x="6688263" y="3931750"/>
            <a:ext cx="2016000" cy="2196000"/>
          </a:xfrm>
          <a:prstGeom prst="rect">
            <a:avLst/>
          </a:prstGeom>
          <a:solidFill>
            <a:schemeClr val="accent1"/>
          </a:solidFill>
          <a:ln>
            <a:noFill/>
          </a:ln>
        </p:spPr>
        <p:txBody>
          <a:bodyPr>
            <a:normAutofit/>
          </a:bodyPr>
          <a:lstStyle>
            <a:lvl1pPr>
              <a:defRPr sz="1400" b="1">
                <a:solidFill>
                  <a:schemeClr val="tx1"/>
                </a:solidFill>
              </a:defRPr>
            </a:lvl1pPr>
            <a:lvl2pPr marL="180975" indent="-166688">
              <a:defRPr sz="1400">
                <a:solidFill>
                  <a:schemeClr val="tx1"/>
                </a:solidFill>
              </a:defRPr>
            </a:lvl2pPr>
            <a:lvl3pPr marL="449263" indent="-182563">
              <a:defRPr sz="1200">
                <a:solidFill>
                  <a:schemeClr val="tx1"/>
                </a:solidFill>
              </a:defRPr>
            </a:lvl3pPr>
            <a:lvl4pPr marL="715963" indent="-180975">
              <a:defRPr sz="1100">
                <a:solidFill>
                  <a:schemeClr val="tx1"/>
                </a:solidFill>
              </a:defRPr>
            </a:lvl4pPr>
            <a:lvl5pPr>
              <a:defRPr sz="11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2"/>
          <p:cNvSpPr>
            <a:spLocks noGrp="1"/>
          </p:cNvSpPr>
          <p:nvPr>
            <p:ph sz="half" idx="21"/>
          </p:nvPr>
        </p:nvSpPr>
        <p:spPr>
          <a:xfrm>
            <a:off x="2517620" y="1638299"/>
            <a:ext cx="2016000" cy="2196000"/>
          </a:xfrm>
          <a:prstGeom prst="rect">
            <a:avLst/>
          </a:prstGeom>
          <a:solidFill>
            <a:schemeClr val="tx1"/>
          </a:solidFill>
          <a:ln>
            <a:noFill/>
          </a:ln>
        </p:spPr>
        <p:txBody>
          <a:bodyPr>
            <a:normAutofit/>
          </a:bodyPr>
          <a:lstStyle>
            <a:lvl1pPr>
              <a:defRPr sz="1400" b="1">
                <a:solidFill>
                  <a:schemeClr val="bg1"/>
                </a:solidFill>
              </a:defRPr>
            </a:lvl1pPr>
            <a:lvl2pPr marL="180975" indent="-166688">
              <a:defRPr sz="1400">
                <a:solidFill>
                  <a:schemeClr val="bg1"/>
                </a:solidFill>
              </a:defRPr>
            </a:lvl2pPr>
            <a:lvl3pPr marL="449263" indent="-182563">
              <a:defRPr sz="1200">
                <a:solidFill>
                  <a:schemeClr val="bg1"/>
                </a:solidFill>
              </a:defRPr>
            </a:lvl3pPr>
            <a:lvl4pPr marL="715963" indent="-180975">
              <a:defRPr sz="1100">
                <a:solidFill>
                  <a:schemeClr val="bg1"/>
                </a:solidFill>
              </a:defRPr>
            </a:lvl4pPr>
            <a:lvl5pPr>
              <a:defRPr sz="11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Content Placeholder 2"/>
          <p:cNvSpPr>
            <a:spLocks noGrp="1"/>
          </p:cNvSpPr>
          <p:nvPr>
            <p:ph sz="half" idx="22"/>
          </p:nvPr>
        </p:nvSpPr>
        <p:spPr>
          <a:xfrm>
            <a:off x="4602941" y="3931750"/>
            <a:ext cx="2016000" cy="2196000"/>
          </a:xfrm>
          <a:prstGeom prst="rect">
            <a:avLst/>
          </a:prstGeom>
          <a:solidFill>
            <a:schemeClr val="tx1"/>
          </a:solidFill>
          <a:ln>
            <a:noFill/>
          </a:ln>
        </p:spPr>
        <p:txBody>
          <a:bodyPr>
            <a:normAutofit/>
          </a:bodyPr>
          <a:lstStyle>
            <a:lvl1pPr>
              <a:defRPr sz="1400" b="1">
                <a:solidFill>
                  <a:schemeClr val="bg1"/>
                </a:solidFill>
              </a:defRPr>
            </a:lvl1pPr>
            <a:lvl2pPr marL="180975" indent="-166688">
              <a:defRPr sz="1400">
                <a:solidFill>
                  <a:schemeClr val="bg1"/>
                </a:solidFill>
              </a:defRPr>
            </a:lvl2pPr>
            <a:lvl3pPr marL="449263" indent="-182563">
              <a:defRPr sz="1200">
                <a:solidFill>
                  <a:schemeClr val="bg1"/>
                </a:solidFill>
              </a:defRPr>
            </a:lvl3pPr>
            <a:lvl4pPr marL="715963" indent="-180975">
              <a:defRPr sz="1100">
                <a:solidFill>
                  <a:schemeClr val="bg1"/>
                </a:solidFill>
              </a:defRPr>
            </a:lvl4pPr>
            <a:lvl5pPr>
              <a:defRPr sz="11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Content Placeholder 2"/>
          <p:cNvSpPr>
            <a:spLocks noGrp="1"/>
          </p:cNvSpPr>
          <p:nvPr>
            <p:ph sz="half" idx="23"/>
          </p:nvPr>
        </p:nvSpPr>
        <p:spPr>
          <a:xfrm>
            <a:off x="6688263" y="1638299"/>
            <a:ext cx="2016000" cy="2196000"/>
          </a:xfrm>
          <a:prstGeom prst="rect">
            <a:avLst/>
          </a:prstGeom>
          <a:solidFill>
            <a:schemeClr val="tx1"/>
          </a:solidFill>
          <a:ln>
            <a:noFill/>
          </a:ln>
        </p:spPr>
        <p:txBody>
          <a:bodyPr>
            <a:normAutofit/>
          </a:bodyPr>
          <a:lstStyle>
            <a:lvl1pPr>
              <a:defRPr sz="1400" b="1">
                <a:solidFill>
                  <a:schemeClr val="bg1"/>
                </a:solidFill>
              </a:defRPr>
            </a:lvl1pPr>
            <a:lvl2pPr marL="180975" indent="-166688">
              <a:defRPr sz="1400">
                <a:solidFill>
                  <a:schemeClr val="bg1"/>
                </a:solidFill>
              </a:defRPr>
            </a:lvl2pPr>
            <a:lvl3pPr marL="449263" indent="-182563">
              <a:defRPr sz="1200">
                <a:solidFill>
                  <a:schemeClr val="bg1"/>
                </a:solidFill>
              </a:defRPr>
            </a:lvl3pPr>
            <a:lvl4pPr marL="715963" indent="-180975">
              <a:defRPr sz="1100">
                <a:solidFill>
                  <a:schemeClr val="bg1"/>
                </a:solidFill>
              </a:defRPr>
            </a:lvl4pPr>
            <a:lvl5pPr>
              <a:defRPr sz="11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Content Placeholder 2"/>
          <p:cNvSpPr>
            <a:spLocks noGrp="1"/>
          </p:cNvSpPr>
          <p:nvPr>
            <p:ph sz="half" idx="24"/>
          </p:nvPr>
        </p:nvSpPr>
        <p:spPr>
          <a:xfrm>
            <a:off x="432299" y="3931750"/>
            <a:ext cx="2016000" cy="2196000"/>
          </a:xfrm>
          <a:prstGeom prst="rect">
            <a:avLst/>
          </a:prstGeom>
          <a:solidFill>
            <a:schemeClr val="tx1"/>
          </a:solidFill>
          <a:ln>
            <a:noFill/>
          </a:ln>
        </p:spPr>
        <p:txBody>
          <a:bodyPr>
            <a:normAutofit/>
          </a:bodyPr>
          <a:lstStyle>
            <a:lvl1pPr>
              <a:defRPr sz="1400" b="1">
                <a:solidFill>
                  <a:schemeClr val="bg1"/>
                </a:solidFill>
              </a:defRPr>
            </a:lvl1pPr>
            <a:lvl2pPr marL="180975" indent="-166688">
              <a:defRPr sz="1400">
                <a:solidFill>
                  <a:schemeClr val="bg1"/>
                </a:solidFill>
              </a:defRPr>
            </a:lvl2pPr>
            <a:lvl3pPr marL="449263" indent="-182563">
              <a:defRPr sz="1200">
                <a:solidFill>
                  <a:schemeClr val="bg1"/>
                </a:solidFill>
              </a:defRPr>
            </a:lvl3pPr>
            <a:lvl4pPr marL="715963" indent="-180975">
              <a:defRPr sz="1100">
                <a:solidFill>
                  <a:schemeClr val="bg1"/>
                </a:solidFill>
              </a:defRPr>
            </a:lvl4pPr>
            <a:lvl5pPr>
              <a:defRPr sz="11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953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299" y="1638299"/>
            <a:ext cx="4038962" cy="2160000"/>
          </a:xfrm>
          <a:prstGeom prst="rect">
            <a:avLst/>
          </a:prstGeom>
          <a:solidFill>
            <a:schemeClr val="accent1"/>
          </a:solidFill>
        </p:spPr>
        <p:txBody>
          <a:bodyPr>
            <a:normAutofit/>
          </a:bodyPr>
          <a:lstStyle>
            <a:lvl1pPr>
              <a:defRPr sz="2000" b="1">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32299" y="3958805"/>
            <a:ext cx="4038962" cy="2160000"/>
          </a:xfrm>
          <a:prstGeom prst="rect">
            <a:avLst/>
          </a:prstGeom>
          <a:solidFill>
            <a:schemeClr val="accent2"/>
          </a:solidFill>
        </p:spPr>
        <p:txBody>
          <a:bodyPr>
            <a:normAutofit/>
          </a:bodyPr>
          <a:lstStyle>
            <a:lvl1pPr>
              <a:defRPr sz="2000" b="1">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About vulnerability disclosure |  Cosmin Ciobanu ENISA 2016</a:t>
            </a:r>
            <a:endParaRPr lang="en-GB"/>
          </a:p>
        </p:txBody>
      </p:sp>
      <p:sp>
        <p:nvSpPr>
          <p:cNvPr id="8" name="Title 7"/>
          <p:cNvSpPr>
            <a:spLocks noGrp="1"/>
          </p:cNvSpPr>
          <p:nvPr>
            <p:ph type="title"/>
          </p:nvPr>
        </p:nvSpPr>
        <p:spPr/>
        <p:txBody>
          <a:bodyPr/>
          <a:lstStyle/>
          <a:p>
            <a:r>
              <a:rPr lang="en-US" smtClean="0"/>
              <a:t>Click to edit Master title style</a:t>
            </a:r>
            <a:endParaRPr lang="en-GB"/>
          </a:p>
        </p:txBody>
      </p:sp>
      <p:sp>
        <p:nvSpPr>
          <p:cNvPr id="9" name="Content Placeholder 2"/>
          <p:cNvSpPr>
            <a:spLocks noGrp="1"/>
          </p:cNvSpPr>
          <p:nvPr>
            <p:ph sz="half" idx="13"/>
          </p:nvPr>
        </p:nvSpPr>
        <p:spPr>
          <a:xfrm>
            <a:off x="4656675" y="1638299"/>
            <a:ext cx="4038962" cy="2160000"/>
          </a:xfrm>
          <a:prstGeom prst="rect">
            <a:avLst/>
          </a:prstGeom>
          <a:solidFill>
            <a:schemeClr val="accent2"/>
          </a:solidFill>
        </p:spPr>
        <p:txBody>
          <a:bodyPr>
            <a:normAutofit/>
          </a:bodyPr>
          <a:lstStyle>
            <a:lvl1pPr>
              <a:defRPr sz="2000" b="1">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4"/>
          </p:nvPr>
        </p:nvSpPr>
        <p:spPr>
          <a:xfrm>
            <a:off x="4656675" y="3958805"/>
            <a:ext cx="4038962" cy="2160000"/>
          </a:xfrm>
          <a:prstGeom prst="rect">
            <a:avLst/>
          </a:prstGeom>
          <a:solidFill>
            <a:schemeClr val="accent1"/>
          </a:solidFill>
        </p:spPr>
        <p:txBody>
          <a:bodyPr>
            <a:normAutofit/>
          </a:bodyPr>
          <a:lstStyle>
            <a:lvl1pPr>
              <a:defRPr sz="2000" b="1">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092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p>
            <a:r>
              <a:rPr lang="en-US" smtClean="0"/>
              <a:t>About vulnerability disclosure |  Cosmin Ciobanu ENISA 2016</a:t>
            </a:r>
            <a:endParaRPr lang="en-GB"/>
          </a:p>
        </p:txBody>
      </p:sp>
    </p:spTree>
    <p:extLst>
      <p:ext uri="{BB962C8B-B14F-4D97-AF65-F5344CB8AC3E}">
        <p14:creationId xmlns:p14="http://schemas.microsoft.com/office/powerpoint/2010/main" val="403266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 Image Backgroun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t="16390" b="1249"/>
          <a:stretch/>
        </p:blipFill>
        <p:spPr>
          <a:xfrm>
            <a:off x="0" y="1209675"/>
            <a:ext cx="9144000" cy="5648325"/>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p>
            <a:r>
              <a:rPr lang="en-US" smtClean="0"/>
              <a:t>About vulnerability disclosure |  Cosmin Ciobanu ENISA 2016</a:t>
            </a:r>
            <a:endParaRPr lang="en-GB"/>
          </a:p>
        </p:txBody>
      </p:sp>
      <p:sp>
        <p:nvSpPr>
          <p:cNvPr id="6" name="Slide Number Placeholder 5"/>
          <p:cNvSpPr txBox="1">
            <a:spLocks/>
          </p:cNvSpPr>
          <p:nvPr userDrawn="1"/>
        </p:nvSpPr>
        <p:spPr>
          <a:xfrm>
            <a:off x="6633870" y="6356351"/>
            <a:ext cx="20574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B32123A-B6C2-4F3D-B52B-6642A14B8745}" type="slidenum">
              <a:rPr lang="en-GB" smtClean="0"/>
              <a:pPr/>
              <a:t>‹#›</a:t>
            </a:fld>
            <a:endParaRPr lang="en-GB" dirty="0"/>
          </a:p>
        </p:txBody>
      </p:sp>
    </p:spTree>
    <p:extLst>
      <p:ext uri="{BB962C8B-B14F-4D97-AF65-F5344CB8AC3E}">
        <p14:creationId xmlns:p14="http://schemas.microsoft.com/office/powerpoint/2010/main" val="239821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071"/>
            <a:ext cx="9144000" cy="6855858"/>
          </a:xfrm>
          <a:prstGeom prst="rect">
            <a:avLst/>
          </a:prstGeom>
        </p:spPr>
      </p:pic>
      <p:sp>
        <p:nvSpPr>
          <p:cNvPr id="2" name="Title Placeholder 1"/>
          <p:cNvSpPr>
            <a:spLocks noGrp="1"/>
          </p:cNvSpPr>
          <p:nvPr>
            <p:ph type="title"/>
          </p:nvPr>
        </p:nvSpPr>
        <p:spPr>
          <a:xfrm>
            <a:off x="432300" y="370681"/>
            <a:ext cx="7150319" cy="986171"/>
          </a:xfrm>
          <a:prstGeom prst="rect">
            <a:avLst/>
          </a:prstGeom>
        </p:spPr>
        <p:txBody>
          <a:bodyPr vert="horz" lIns="90000" tIns="45720" rIns="91440" bIns="45720" rtlCol="0" anchor="t">
            <a:normAutofit/>
          </a:bodyPr>
          <a:lstStyle/>
          <a:p>
            <a:r>
              <a:rPr lang="en-US" dirty="0" smtClean="0"/>
              <a:t>Click to edit </a:t>
            </a:r>
            <a:br>
              <a:rPr lang="en-US" dirty="0" smtClean="0"/>
            </a:br>
            <a:r>
              <a:rPr lang="en-US" dirty="0" smtClean="0"/>
              <a:t>Master title style</a:t>
            </a:r>
            <a:endParaRPr lang="en-US" dirty="0"/>
          </a:p>
        </p:txBody>
      </p:sp>
      <p:sp>
        <p:nvSpPr>
          <p:cNvPr id="5" name="Footer Placeholder 4"/>
          <p:cNvSpPr>
            <a:spLocks noGrp="1"/>
          </p:cNvSpPr>
          <p:nvPr>
            <p:ph type="ftr" sz="quarter" idx="3"/>
          </p:nvPr>
        </p:nvSpPr>
        <p:spPr>
          <a:xfrm>
            <a:off x="431800" y="6356351"/>
            <a:ext cx="4896338" cy="365125"/>
          </a:xfrm>
          <a:prstGeom prst="rect">
            <a:avLst/>
          </a:prstGeom>
        </p:spPr>
        <p:txBody>
          <a:bodyPr vert="horz" lIns="91440" tIns="45720" rIns="91440" bIns="45720" rtlCol="0" anchor="ctr"/>
          <a:lstStyle>
            <a:lvl1pPr algn="l">
              <a:defRPr sz="1200">
                <a:solidFill>
                  <a:schemeClr val="accent5"/>
                </a:solidFill>
              </a:defRPr>
            </a:lvl1pPr>
          </a:lstStyle>
          <a:p>
            <a:r>
              <a:rPr lang="en-US" smtClean="0"/>
              <a:t>About vulnerability disclosure |  Cosmin Ciobanu ENISA 2016</a:t>
            </a:r>
            <a:endParaRPr lang="en-GB" dirty="0"/>
          </a:p>
        </p:txBody>
      </p:sp>
      <p:sp>
        <p:nvSpPr>
          <p:cNvPr id="12" name="Text Placeholder 11"/>
          <p:cNvSpPr>
            <a:spLocks noGrp="1"/>
          </p:cNvSpPr>
          <p:nvPr>
            <p:ph type="body" idx="1"/>
          </p:nvPr>
        </p:nvSpPr>
        <p:spPr>
          <a:xfrm>
            <a:off x="432300" y="1644650"/>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9" name="Picture 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7906648" y="371047"/>
            <a:ext cx="808267" cy="773988"/>
          </a:xfrm>
          <a:prstGeom prst="rect">
            <a:avLst/>
          </a:prstGeom>
        </p:spPr>
      </p:pic>
      <p:sp>
        <p:nvSpPr>
          <p:cNvPr id="10" name="Slide Number Placeholder 5"/>
          <p:cNvSpPr txBox="1">
            <a:spLocks/>
          </p:cNvSpPr>
          <p:nvPr userDrawn="1"/>
        </p:nvSpPr>
        <p:spPr>
          <a:xfrm>
            <a:off x="6633870" y="6356351"/>
            <a:ext cx="20574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B32123A-B6C2-4F3D-B52B-6642A14B8745}" type="slidenum">
              <a:rPr lang="en-GB" smtClean="0"/>
              <a:pPr/>
              <a:t>‹#›</a:t>
            </a:fld>
            <a:endParaRPr lang="en-GB" dirty="0"/>
          </a:p>
        </p:txBody>
      </p:sp>
    </p:spTree>
    <p:extLst>
      <p:ext uri="{BB962C8B-B14F-4D97-AF65-F5344CB8AC3E}">
        <p14:creationId xmlns:p14="http://schemas.microsoft.com/office/powerpoint/2010/main" val="1299922358"/>
      </p:ext>
    </p:extLst>
  </p:cSld>
  <p:clrMap bg1="lt1" tx1="dk1" bg2="lt2" tx2="dk2" accent1="accent1" accent2="accent2" accent3="accent3" accent4="accent4" accent5="accent5" accent6="accent6" hlink="hlink" folHlink="folHlink"/>
  <p:sldLayoutIdLst>
    <p:sldLayoutId id="2147483672" r:id="rId1"/>
    <p:sldLayoutId id="2147483662" r:id="rId2"/>
    <p:sldLayoutId id="2147483682" r:id="rId3"/>
    <p:sldLayoutId id="2147483664" r:id="rId4"/>
    <p:sldLayoutId id="2147483676" r:id="rId5"/>
    <p:sldLayoutId id="2147483677" r:id="rId6"/>
    <p:sldLayoutId id="2147483678" r:id="rId7"/>
    <p:sldLayoutId id="2147483666" r:id="rId8"/>
    <p:sldLayoutId id="2147483684" r:id="rId9"/>
    <p:sldLayoutId id="2147483667" r:id="rId10"/>
    <p:sldLayoutId id="2147483679" r:id="rId11"/>
    <p:sldLayoutId id="2147483680" r:id="rId12"/>
    <p:sldLayoutId id="2147483673" r:id="rId13"/>
    <p:sldLayoutId id="2147483681" r:id="rId14"/>
    <p:sldLayoutId id="2147483683"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dt="0"/>
  <p:txStyles>
    <p:titleStyle>
      <a:lvl1pPr algn="l" defTabSz="914400" rtl="0" eaLnBrk="1" latinLnBrk="0" hangingPunct="1">
        <a:lnSpc>
          <a:spcPct val="80000"/>
        </a:lnSpc>
        <a:spcBef>
          <a:spcPct val="0"/>
        </a:spcBef>
        <a:buNone/>
        <a:defRPr sz="36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spcAft>
          <a:spcPts val="500"/>
        </a:spcAft>
        <a:buFont typeface="Arial" panose="020B0604020202020204" pitchFamily="34" charset="0"/>
        <a:buNone/>
        <a:defRPr sz="2400" kern="1200">
          <a:solidFill>
            <a:schemeClr val="tx1"/>
          </a:solidFill>
          <a:latin typeface="+mn-lt"/>
          <a:ea typeface="+mn-ea"/>
          <a:cs typeface="+mn-cs"/>
        </a:defRPr>
      </a:lvl1pPr>
      <a:lvl2pPr marL="357188" indent="-342900" algn="l" defTabSz="914400" rtl="0" eaLnBrk="1" latinLnBrk="0" hangingPunct="1">
        <a:lnSpc>
          <a:spcPct val="100000"/>
        </a:lnSpc>
        <a:spcBef>
          <a:spcPts val="500"/>
        </a:spcBef>
        <a:buFont typeface="Arial" panose="020B0604020202020204" pitchFamily="34" charset="0"/>
        <a:buChar char="•"/>
        <a:defRPr sz="2400" kern="1200">
          <a:solidFill>
            <a:schemeClr val="tx2"/>
          </a:solidFill>
          <a:latin typeface="+mn-lt"/>
          <a:ea typeface="+mn-ea"/>
          <a:cs typeface="+mn-cs"/>
        </a:defRPr>
      </a:lvl2pPr>
      <a:lvl3pPr marL="714375" indent="-342900" algn="l" defTabSz="914400" rtl="0" eaLnBrk="1" latinLnBrk="0" hangingPunct="1">
        <a:lnSpc>
          <a:spcPct val="100000"/>
        </a:lnSpc>
        <a:spcBef>
          <a:spcPts val="500"/>
        </a:spcBef>
        <a:buFont typeface="Calibri" panose="020F0502020204030204" pitchFamily="34" charset="0"/>
        <a:buChar char="-"/>
        <a:defRPr sz="2000" kern="1200">
          <a:solidFill>
            <a:schemeClr val="tx2"/>
          </a:solidFill>
          <a:latin typeface="+mn-lt"/>
          <a:ea typeface="+mn-ea"/>
          <a:cs typeface="+mn-cs"/>
        </a:defRPr>
      </a:lvl3pPr>
      <a:lvl4pPr marL="1009650" indent="-285750" algn="l" defTabSz="914400" rtl="0" eaLnBrk="1" latinLnBrk="0" hangingPunct="1">
        <a:lnSpc>
          <a:spcPct val="100000"/>
        </a:lnSpc>
        <a:spcBef>
          <a:spcPts val="500"/>
        </a:spcBef>
        <a:buFont typeface="Arial" panose="020B0604020202020204" pitchFamily="34" charset="0"/>
        <a:buChar char="•"/>
        <a:defRPr sz="1800" kern="1200">
          <a:solidFill>
            <a:schemeClr val="tx2"/>
          </a:solidFill>
          <a:latin typeface="+mn-lt"/>
          <a:ea typeface="+mn-ea"/>
          <a:cs typeface="+mn-cs"/>
        </a:defRPr>
      </a:lvl4pPr>
      <a:lvl5pPr marL="1295400" indent="-285750" algn="l" defTabSz="914400" rtl="0" eaLnBrk="1" latinLnBrk="0" hangingPunct="1">
        <a:lnSpc>
          <a:spcPct val="100000"/>
        </a:lnSpc>
        <a:spcBef>
          <a:spcPts val="500"/>
        </a:spcBef>
        <a:buFont typeface="Calibri" panose="020F050202020403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guide id="3" pos="272" userDrawn="1">
          <p15:clr>
            <a:srgbClr val="F26B43"/>
          </p15:clr>
        </p15:guide>
        <p15:guide id="4" pos="5488" userDrawn="1">
          <p15:clr>
            <a:srgbClr val="F26B43"/>
          </p15:clr>
        </p15:guide>
        <p15:guide id="5" orient="horz" pos="232" userDrawn="1">
          <p15:clr>
            <a:srgbClr val="F26B43"/>
          </p15:clr>
        </p15:guide>
        <p15:guide id="6" orient="horz" pos="3861" userDrawn="1">
          <p15:clr>
            <a:srgbClr val="F26B43"/>
          </p15:clr>
        </p15:guide>
        <p15:guide id="7" orient="horz" pos="102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5.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image" Target="../media/image28.png"/><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3269" b="13269"/>
          <a:stretch>
            <a:fillRect/>
          </a:stretch>
        </p:blipFill>
        <p:spPr/>
      </p:pic>
      <p:sp>
        <p:nvSpPr>
          <p:cNvPr id="5" name="Title 4"/>
          <p:cNvSpPr>
            <a:spLocks noGrp="1"/>
          </p:cNvSpPr>
          <p:nvPr>
            <p:ph type="ctrTitle"/>
          </p:nvPr>
        </p:nvSpPr>
        <p:spPr/>
        <p:txBody>
          <a:bodyPr/>
          <a:lstStyle/>
          <a:p>
            <a:r>
              <a:rPr lang="en-GB" dirty="0" smtClean="0"/>
              <a:t>Good practice guide on disclosing vulnerabilities</a:t>
            </a:r>
            <a:endParaRPr lang="en-GB" dirty="0"/>
          </a:p>
        </p:txBody>
      </p:sp>
      <p:sp>
        <p:nvSpPr>
          <p:cNvPr id="6" name="Subtitle 5"/>
          <p:cNvSpPr>
            <a:spLocks noGrp="1"/>
          </p:cNvSpPr>
          <p:nvPr>
            <p:ph type="subTitle" idx="1"/>
          </p:nvPr>
        </p:nvSpPr>
        <p:spPr/>
        <p:txBody>
          <a:bodyPr/>
          <a:lstStyle/>
          <a:p>
            <a:r>
              <a:rPr lang="en-GB" dirty="0" smtClean="0"/>
              <a:t>Cosmin Ciobanu|  </a:t>
            </a:r>
            <a:r>
              <a:rPr lang="en-GB" dirty="0" smtClean="0"/>
              <a:t>ISO	TLP:WHITE</a:t>
            </a:r>
            <a:endParaRPr lang="en-GB" dirty="0" smtClean="0"/>
          </a:p>
          <a:p>
            <a:r>
              <a:rPr lang="en-GB" dirty="0" smtClean="0"/>
              <a:t>TF-CSIRT | Prague| 25 January</a:t>
            </a:r>
          </a:p>
        </p:txBody>
      </p:sp>
      <p:pic>
        <p:nvPicPr>
          <p:cNvPr id="10" name="Picture Placeholder 9"/>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164" b="1164"/>
          <a:stretch>
            <a:fillRect/>
          </a:stretch>
        </p:blipFill>
        <p:spPr/>
      </p:pic>
      <p:pic>
        <p:nvPicPr>
          <p:cNvPr id="11" name="Picture Placeholder 10"/>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20" b="20"/>
          <a:stretch>
            <a:fillRect/>
          </a:stretch>
        </p:blipFill>
        <p:spPr/>
      </p:pic>
    </p:spTree>
    <p:extLst>
      <p:ext uri="{BB962C8B-B14F-4D97-AF65-F5344CB8AC3E}">
        <p14:creationId xmlns:p14="http://schemas.microsoft.com/office/powerpoint/2010/main" val="2895405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342900" indent="-342900">
              <a:buFont typeface="Arial" panose="020B0604020202020204" pitchFamily="34" charset="0"/>
              <a:buChar char="•"/>
            </a:pPr>
            <a:r>
              <a:rPr lang="en-GB" dirty="0" smtClean="0"/>
              <a:t>Legal challenges (potential criminal or civil law prosecution)</a:t>
            </a:r>
          </a:p>
          <a:p>
            <a:pPr marL="700088" lvl="1"/>
            <a:r>
              <a:rPr lang="en-GB" dirty="0" smtClean="0"/>
              <a:t>Legal threats due to infringement of criminal, civil, contract, copyright, licensing laws etc. – DMCA, </a:t>
            </a:r>
            <a:r>
              <a:rPr lang="en-GB" dirty="0" err="1" smtClean="0"/>
              <a:t>Wassenaar</a:t>
            </a:r>
            <a:r>
              <a:rPr lang="en-GB" dirty="0" smtClean="0"/>
              <a:t>, IP</a:t>
            </a:r>
          </a:p>
          <a:p>
            <a:pPr marL="700088" lvl="1"/>
            <a:r>
              <a:rPr lang="en-GB" dirty="0" smtClean="0"/>
              <a:t>Positive example from NCSC (Letter from Dutch Public Prosecutor)</a:t>
            </a:r>
          </a:p>
          <a:p>
            <a:pPr marL="342900" indent="-342900">
              <a:buFont typeface="Arial" panose="020B0604020202020204" pitchFamily="34" charset="0"/>
              <a:buChar char="•"/>
            </a:pPr>
            <a:r>
              <a:rPr lang="en-GB" dirty="0" smtClean="0"/>
              <a:t>Lack of vendor maturity </a:t>
            </a:r>
          </a:p>
          <a:p>
            <a:pPr marL="700088" lvl="1"/>
            <a:r>
              <a:rPr lang="en-GB" dirty="0" smtClean="0"/>
              <a:t>Vendors are not always prepared for receiving vulnerabilities and they seldom implement a disclosure policy.</a:t>
            </a:r>
          </a:p>
          <a:p>
            <a:pPr marL="700088" lvl="1"/>
            <a:r>
              <a:rPr lang="en-GB" dirty="0" smtClean="0"/>
              <a:t>No contact point for receiving </a:t>
            </a:r>
            <a:r>
              <a:rPr lang="en-GB" dirty="0" smtClean="0"/>
              <a:t>reports</a:t>
            </a:r>
            <a:endParaRPr lang="en-GB" dirty="0" smtClean="0"/>
          </a:p>
          <a:p>
            <a:pPr marL="342900" indent="-342900">
              <a:buFont typeface="Arial" panose="020B0604020202020204" pitchFamily="34" charset="0"/>
              <a:buChar char="•"/>
            </a:pPr>
            <a:r>
              <a:rPr lang="en-GB" dirty="0" smtClean="0"/>
              <a:t>Lack of researcher maturity (ex. inflexibility of  timeframes)</a:t>
            </a:r>
          </a:p>
          <a:p>
            <a:pPr marL="700088" lvl="1"/>
            <a:r>
              <a:rPr lang="en-GB" dirty="0" smtClean="0"/>
              <a:t>Some researchers are releasing the vulnerability to the public before the deadline.</a:t>
            </a:r>
          </a:p>
          <a:p>
            <a:pPr marL="700088" lvl="1"/>
            <a:r>
              <a:rPr lang="en-GB" dirty="0" smtClean="0"/>
              <a:t>Inconsistent reports</a:t>
            </a:r>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a:t>6</a:t>
            </a:r>
            <a:r>
              <a:rPr lang="en-GB" dirty="0" smtClean="0"/>
              <a:t>. Challenges</a:t>
            </a:r>
            <a:endParaRPr lang="en-GB" dirty="0"/>
          </a:p>
        </p:txBody>
      </p:sp>
    </p:spTree>
    <p:extLst>
      <p:ext uri="{BB962C8B-B14F-4D97-AF65-F5344CB8AC3E}">
        <p14:creationId xmlns:p14="http://schemas.microsoft.com/office/powerpoint/2010/main" val="106733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Web CMS </a:t>
            </a:r>
            <a:r>
              <a:rPr lang="en-GB" dirty="0" err="1" smtClean="0"/>
              <a:t>vuln</a:t>
            </a:r>
            <a:r>
              <a:rPr lang="en-GB" dirty="0" smtClean="0"/>
              <a:t>  </a:t>
            </a:r>
            <a:r>
              <a:rPr lang="en-GB" dirty="0" smtClean="0"/>
              <a:t>	 </a:t>
            </a:r>
            <a:r>
              <a:rPr lang="en-GB" dirty="0" smtClean="0"/>
              <a:t>OS Kernel </a:t>
            </a:r>
            <a:r>
              <a:rPr lang="en-GB" dirty="0" smtClean="0"/>
              <a:t>	  SCADA </a:t>
            </a:r>
            <a:r>
              <a:rPr lang="en-GB" dirty="0" smtClean="0"/>
              <a:t>/ ICS Equipment</a:t>
            </a: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Time to fix &amp; complexity?</a:t>
            </a:r>
            <a:endParaRPr lang="en-GB" dirty="0"/>
          </a:p>
        </p:txBody>
      </p:sp>
      <p:pic>
        <p:nvPicPr>
          <p:cNvPr id="5" name="Picture 4"/>
          <p:cNvPicPr>
            <a:picLocks noChangeAspect="1"/>
          </p:cNvPicPr>
          <p:nvPr/>
        </p:nvPicPr>
        <p:blipFill>
          <a:blip r:embed="rId2"/>
          <a:stretch>
            <a:fillRect/>
          </a:stretch>
        </p:blipFill>
        <p:spPr>
          <a:xfrm>
            <a:off x="611603" y="2029766"/>
            <a:ext cx="1988564" cy="2062215"/>
          </a:xfrm>
          <a:prstGeom prst="rect">
            <a:avLst/>
          </a:prstGeom>
        </p:spPr>
      </p:pic>
      <p:pic>
        <p:nvPicPr>
          <p:cNvPr id="1028" name="Picture 4" descr="http://unixadminschool.com/blog/wp-content/uploads/ou/2011/05/kernel.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8221" y="2130251"/>
            <a:ext cx="2100447" cy="2131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5971464" y="2202369"/>
            <a:ext cx="2028825" cy="2533650"/>
          </a:xfrm>
          <a:prstGeom prst="rect">
            <a:avLst/>
          </a:prstGeom>
        </p:spPr>
      </p:pic>
    </p:spTree>
    <p:extLst>
      <p:ext uri="{BB962C8B-B14F-4D97-AF65-F5344CB8AC3E}">
        <p14:creationId xmlns:p14="http://schemas.microsoft.com/office/powerpoint/2010/main" val="288576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GB"/>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Good news!</a:t>
            </a:r>
            <a:endParaRPr lang="en-GB" dirty="0"/>
          </a:p>
        </p:txBody>
      </p:sp>
      <p:pic>
        <p:nvPicPr>
          <p:cNvPr id="5" name="Picture 4"/>
          <p:cNvPicPr>
            <a:picLocks noChangeAspect="1"/>
          </p:cNvPicPr>
          <p:nvPr/>
        </p:nvPicPr>
        <p:blipFill>
          <a:blip r:embed="rId3"/>
          <a:stretch>
            <a:fillRect/>
          </a:stretch>
        </p:blipFill>
        <p:spPr>
          <a:xfrm>
            <a:off x="145143" y="1638300"/>
            <a:ext cx="5634037" cy="4434459"/>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rotWithShape="1">
          <a:blip r:embed="rId4"/>
          <a:srcRect b="13962"/>
          <a:stretch/>
        </p:blipFill>
        <p:spPr>
          <a:xfrm>
            <a:off x="3978776" y="1638301"/>
            <a:ext cx="5020581" cy="4341586"/>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5"/>
          <a:stretch>
            <a:fillRect/>
          </a:stretch>
        </p:blipFill>
        <p:spPr>
          <a:xfrm>
            <a:off x="608347" y="2125269"/>
            <a:ext cx="7927806" cy="3905930"/>
          </a:xfrm>
          <a:prstGeom prst="rect">
            <a:avLst/>
          </a:prstGeom>
        </p:spPr>
      </p:pic>
    </p:spTree>
    <p:extLst>
      <p:ext uri="{BB962C8B-B14F-4D97-AF65-F5344CB8AC3E}">
        <p14:creationId xmlns:p14="http://schemas.microsoft.com/office/powerpoint/2010/main" val="2647495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2300" y="1638299"/>
            <a:ext cx="8279900" cy="4718051"/>
          </a:xfrm>
        </p:spPr>
        <p:txBody>
          <a:bodyPr>
            <a:normAutofit fontScale="85000" lnSpcReduction="10000"/>
          </a:bodyPr>
          <a:lstStyle/>
          <a:p>
            <a:pPr marL="342900" indent="-342900">
              <a:buFont typeface="Arial" panose="020B0604020202020204" pitchFamily="34" charset="0"/>
              <a:buChar char="•"/>
            </a:pPr>
            <a:r>
              <a:rPr lang="en-GB" dirty="0"/>
              <a:t>Incoming vulnerability reports are not always taken into consideration</a:t>
            </a:r>
          </a:p>
          <a:p>
            <a:pPr marL="700088" lvl="1"/>
            <a:r>
              <a:rPr lang="en-GB" dirty="0"/>
              <a:t>Inconsistent reports (ex. Output of memory fuzzing software which contains hundreds of crashes of the tested application</a:t>
            </a:r>
            <a:r>
              <a:rPr lang="en-GB" dirty="0" smtClean="0"/>
              <a:t>)</a:t>
            </a:r>
          </a:p>
          <a:p>
            <a:pPr marL="700088" lvl="1"/>
            <a:r>
              <a:rPr lang="en-GB" dirty="0" smtClean="0"/>
              <a:t>High cost of fixing vulnerabilities (ex. cars)</a:t>
            </a:r>
            <a:endParaRPr lang="en-GB" dirty="0"/>
          </a:p>
          <a:p>
            <a:pPr marL="342900" indent="-342900">
              <a:buFont typeface="Arial" panose="020B0604020202020204" pitchFamily="34" charset="0"/>
              <a:buChar char="•"/>
            </a:pPr>
            <a:r>
              <a:rPr lang="en-GB" dirty="0"/>
              <a:t>Vulnerability acquisition for national intelligence purposes</a:t>
            </a:r>
          </a:p>
          <a:p>
            <a:pPr marL="700088" lvl="1"/>
            <a:r>
              <a:rPr lang="en-GB" dirty="0"/>
              <a:t>Non-disclosure of vulnerabilities to the vendor in order to be fixed leaves users at risk.</a:t>
            </a:r>
          </a:p>
          <a:p>
            <a:pPr marL="342900" indent="-342900">
              <a:buFont typeface="Arial" panose="020B0604020202020204" pitchFamily="34" charset="0"/>
              <a:buChar char="•"/>
            </a:pPr>
            <a:r>
              <a:rPr lang="en-GB" dirty="0"/>
              <a:t>Users do not implement patches (in a timely manner)</a:t>
            </a:r>
          </a:p>
          <a:p>
            <a:pPr marL="700088" lvl="1"/>
            <a:r>
              <a:rPr lang="en-GB" dirty="0"/>
              <a:t>Not all users are knowledgeable in applying software patches.</a:t>
            </a:r>
          </a:p>
          <a:p>
            <a:pPr marL="342900" indent="-342900">
              <a:buFont typeface="Arial" panose="020B0604020202020204" pitchFamily="34" charset="0"/>
              <a:buChar char="•"/>
            </a:pPr>
            <a:r>
              <a:rPr lang="en-GB" dirty="0"/>
              <a:t>Discoverer motivation varies (money, fame etc.)</a:t>
            </a:r>
          </a:p>
          <a:p>
            <a:pPr marL="700088" lvl="1"/>
            <a:r>
              <a:rPr lang="en-GB" dirty="0"/>
              <a:t>Due to the 0day </a:t>
            </a:r>
            <a:r>
              <a:rPr lang="en-GB" dirty="0" smtClean="0"/>
              <a:t>market and bug bounties </a:t>
            </a:r>
            <a:r>
              <a:rPr lang="en-GB" dirty="0"/>
              <a:t>the dynamics of the market have changed, some researchers </a:t>
            </a:r>
            <a:r>
              <a:rPr lang="en-GB" dirty="0" smtClean="0"/>
              <a:t>prefer to disclose vulnerabilities selectively according to the reward they’ll get.</a:t>
            </a:r>
            <a:endParaRPr lang="en-GB" dirty="0"/>
          </a:p>
          <a:p>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Challenges continued…</a:t>
            </a:r>
            <a:endParaRPr lang="en-GB" dirty="0"/>
          </a:p>
        </p:txBody>
      </p:sp>
    </p:spTree>
    <p:extLst>
      <p:ext uri="{BB962C8B-B14F-4D97-AF65-F5344CB8AC3E}">
        <p14:creationId xmlns:p14="http://schemas.microsoft.com/office/powerpoint/2010/main" val="262072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Challenges continued…</a:t>
            </a:r>
            <a:endParaRPr lang="en-GB" dirty="0"/>
          </a:p>
        </p:txBody>
      </p:sp>
      <p:pic>
        <p:nvPicPr>
          <p:cNvPr id="5" name="Content Placeholder 4"/>
          <p:cNvPicPr>
            <a:picLocks noGrp="1" noChangeAspect="1"/>
          </p:cNvPicPr>
          <p:nvPr>
            <p:ph idx="1"/>
          </p:nvPr>
        </p:nvPicPr>
        <p:blipFill>
          <a:blip r:embed="rId2"/>
          <a:stretch>
            <a:fillRect/>
          </a:stretch>
        </p:blipFill>
        <p:spPr>
          <a:xfrm>
            <a:off x="989494" y="1356852"/>
            <a:ext cx="7165012" cy="4718050"/>
          </a:xfrm>
          <a:prstGeom prst="rect">
            <a:avLst/>
          </a:prstGeom>
        </p:spPr>
      </p:pic>
    </p:spTree>
    <p:extLst>
      <p:ext uri="{BB962C8B-B14F-4D97-AF65-F5344CB8AC3E}">
        <p14:creationId xmlns:p14="http://schemas.microsoft.com/office/powerpoint/2010/main" val="72395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300433" y="1356852"/>
            <a:ext cx="6282186" cy="4718050"/>
          </a:xfrm>
          <a:prstGeom prst="rect">
            <a:avLst/>
          </a:prstGeom>
        </p:spPr>
      </p:pic>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Other concerns…</a:t>
            </a:r>
            <a:endParaRPr lang="en-GB" dirty="0"/>
          </a:p>
        </p:txBody>
      </p:sp>
    </p:spTree>
    <p:extLst>
      <p:ext uri="{BB962C8B-B14F-4D97-AF65-F5344CB8AC3E}">
        <p14:creationId xmlns:p14="http://schemas.microsoft.com/office/powerpoint/2010/main" val="2307205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42900" indent="-342900">
              <a:buFont typeface="Arial" panose="020B0604020202020204" pitchFamily="34" charset="0"/>
              <a:buChar char="•"/>
            </a:pPr>
            <a:r>
              <a:rPr lang="en-GB" dirty="0" smtClean="0"/>
              <a:t>Use existing documents (ex. </a:t>
            </a:r>
            <a:r>
              <a:rPr lang="en-US" dirty="0"/>
              <a:t>ISO </a:t>
            </a:r>
            <a:r>
              <a:rPr lang="en-US" dirty="0" smtClean="0"/>
              <a:t>29147, ISO 30111, RFC-draft*) for creating disclosure policies.</a:t>
            </a:r>
          </a:p>
          <a:p>
            <a:pPr marL="700088" lvl="1"/>
            <a:r>
              <a:rPr lang="en-US" dirty="0"/>
              <a:t>ISO/IEC 29147:2014 provides guidelines for the ‘disclosure of potential vulnerabilities in products and online services. It details the methods a vendor should use to address issues related to vulnerability disclosure</a:t>
            </a:r>
            <a:r>
              <a:rPr lang="en-US" dirty="0" smtClean="0"/>
              <a:t>.’</a:t>
            </a:r>
          </a:p>
          <a:p>
            <a:pPr marL="700088" lvl="1"/>
            <a:r>
              <a:rPr lang="en-US" dirty="0"/>
              <a:t>ISO/IEC 30111:2013 provides guidelines for ‘how to process and resolve potential vulnerability information in a product or online service</a:t>
            </a:r>
            <a:r>
              <a:rPr lang="en-US" dirty="0" smtClean="0"/>
              <a:t>.’</a:t>
            </a:r>
          </a:p>
          <a:p>
            <a:pPr marL="700088" lvl="1"/>
            <a:r>
              <a:rPr lang="en-US" dirty="0" smtClean="0"/>
              <a:t>Outcome of FIRST Vulnerability coordination SIG</a:t>
            </a:r>
          </a:p>
          <a:p>
            <a:pPr lvl="1" indent="0">
              <a:buNone/>
            </a:pP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Good </a:t>
            </a:r>
            <a:r>
              <a:rPr lang="en-GB" dirty="0"/>
              <a:t>practices for stakeholders</a:t>
            </a:r>
          </a:p>
        </p:txBody>
      </p:sp>
      <p:sp>
        <p:nvSpPr>
          <p:cNvPr id="5" name="Rectangle 4"/>
          <p:cNvSpPr/>
          <p:nvPr/>
        </p:nvSpPr>
        <p:spPr>
          <a:xfrm>
            <a:off x="1371906" y="5803663"/>
            <a:ext cx="6877319" cy="369332"/>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cs typeface="Times New Roman" panose="02020603050405020304" pitchFamily="18" charset="0"/>
              </a:rPr>
              <a:t>*https</a:t>
            </a:r>
            <a:r>
              <a:rPr lang="en-GB" dirty="0">
                <a:latin typeface="Calibri" panose="020F0502020204030204" pitchFamily="34" charset="0"/>
                <a:ea typeface="Calibri" panose="020F0502020204030204" pitchFamily="34" charset="0"/>
                <a:cs typeface="Times New Roman" panose="02020603050405020304" pitchFamily="18" charset="0"/>
              </a:rPr>
              <a:t>://tools.ietf.org/html/draft-christey-wysopal-vuln-disclosure-00</a:t>
            </a:r>
            <a:endParaRPr lang="en-GB" dirty="0"/>
          </a:p>
        </p:txBody>
      </p:sp>
    </p:spTree>
    <p:extLst>
      <p:ext uri="{BB962C8B-B14F-4D97-AF65-F5344CB8AC3E}">
        <p14:creationId xmlns:p14="http://schemas.microsoft.com/office/powerpoint/2010/main" val="3056328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lvl="0"/>
            <a:r>
              <a:rPr lang="en-GB" b="1" dirty="0" smtClean="0"/>
              <a:t>Communication</a:t>
            </a:r>
            <a:endParaRPr lang="en-GB" b="1" dirty="0"/>
          </a:p>
          <a:p>
            <a:pPr marL="342900" indent="-342900">
              <a:buFont typeface="Arial" panose="020B0604020202020204" pitchFamily="34" charset="0"/>
              <a:buChar char="•"/>
            </a:pPr>
            <a:r>
              <a:rPr lang="en-GB" dirty="0"/>
              <a:t>Vendors should be reachable / have a point of </a:t>
            </a:r>
            <a:r>
              <a:rPr lang="en-GB" dirty="0" smtClean="0"/>
              <a:t>contact</a:t>
            </a:r>
          </a:p>
          <a:p>
            <a:pPr marL="342900" indent="-342900">
              <a:buFont typeface="Arial" panose="020B0604020202020204" pitchFamily="34" charset="0"/>
              <a:buChar char="•"/>
            </a:pPr>
            <a:r>
              <a:rPr lang="en-GB" b="1" dirty="0"/>
              <a:t>Have a policy in place</a:t>
            </a:r>
            <a:endParaRPr lang="en-GB" dirty="0" smtClean="0"/>
          </a:p>
          <a:p>
            <a:pPr marL="342900" indent="-342900">
              <a:buFont typeface="Arial" panose="020B0604020202020204" pitchFamily="34" charset="0"/>
              <a:buChar char="•"/>
            </a:pPr>
            <a:r>
              <a:rPr lang="en-GB" dirty="0"/>
              <a:t>Communication with different </a:t>
            </a:r>
            <a:r>
              <a:rPr lang="en-GB" dirty="0" smtClean="0"/>
              <a:t>stakeholders (Continuous communication and acknowledgement of receipt of vulnerability)</a:t>
            </a:r>
          </a:p>
          <a:p>
            <a:pPr marL="342900" indent="-342900">
              <a:buFont typeface="Arial" panose="020B0604020202020204" pitchFamily="34" charset="0"/>
              <a:buChar char="•"/>
            </a:pPr>
            <a:r>
              <a:rPr lang="en-GB" dirty="0"/>
              <a:t>Information </a:t>
            </a:r>
            <a:r>
              <a:rPr lang="en-GB" dirty="0" smtClean="0"/>
              <a:t>dissemination</a:t>
            </a:r>
          </a:p>
          <a:p>
            <a:pPr marL="700088" lvl="1"/>
            <a:r>
              <a:rPr lang="en-GB" dirty="0" smtClean="0"/>
              <a:t>Info about vulnerability &amp; solution (if available) should be disseminated to users in order to protect themselves.</a:t>
            </a:r>
          </a:p>
          <a:p>
            <a:pPr marL="342900" indent="-342900">
              <a:buFont typeface="Arial" panose="020B0604020202020204" pitchFamily="34" charset="0"/>
              <a:buChar char="•"/>
            </a:pPr>
            <a:r>
              <a:rPr lang="en-GB" dirty="0" smtClean="0"/>
              <a:t>Timelines</a:t>
            </a:r>
          </a:p>
          <a:p>
            <a:pPr marL="700088" lvl="1"/>
            <a:r>
              <a:rPr lang="en-GB" dirty="0" smtClean="0"/>
              <a:t>Mutual agreement of the timeframes.</a:t>
            </a:r>
          </a:p>
          <a:p>
            <a:pPr marL="342900" indent="-342900">
              <a:buFont typeface="Arial" panose="020B0604020202020204" pitchFamily="34" charset="0"/>
              <a:buChar char="•"/>
            </a:pPr>
            <a:r>
              <a:rPr lang="en-GB" dirty="0" smtClean="0"/>
              <a:t>Flexibility of reporting and disclosing</a:t>
            </a:r>
          </a:p>
          <a:p>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Good </a:t>
            </a:r>
            <a:r>
              <a:rPr lang="en-GB" dirty="0"/>
              <a:t>practices for stakeholders</a:t>
            </a:r>
          </a:p>
        </p:txBody>
      </p:sp>
    </p:spTree>
    <p:extLst>
      <p:ext uri="{BB962C8B-B14F-4D97-AF65-F5344CB8AC3E}">
        <p14:creationId xmlns:p14="http://schemas.microsoft.com/office/powerpoint/2010/main" val="1418063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342900" indent="-342900">
              <a:buFont typeface="Arial" panose="020B0604020202020204" pitchFamily="34" charset="0"/>
              <a:buChar char="•"/>
            </a:pPr>
            <a:r>
              <a:rPr lang="en-GB" dirty="0" smtClean="0"/>
              <a:t>The community must facilitate </a:t>
            </a:r>
            <a:r>
              <a:rPr lang="en-GB" dirty="0"/>
              <a:t>the improvement of vendor </a:t>
            </a:r>
            <a:r>
              <a:rPr lang="en-GB" dirty="0" smtClean="0"/>
              <a:t>maturity</a:t>
            </a:r>
          </a:p>
          <a:p>
            <a:pPr marL="700088" lvl="1"/>
            <a:r>
              <a:rPr lang="en-GB" dirty="0" smtClean="0"/>
              <a:t>Increase awareness and stimulate less mature vendors to introduce a vulnerability disclosure policy.</a:t>
            </a:r>
          </a:p>
          <a:p>
            <a:pPr marL="342900" indent="-342900">
              <a:buFont typeface="Arial" panose="020B0604020202020204" pitchFamily="34" charset="0"/>
              <a:buChar char="•"/>
            </a:pPr>
            <a:r>
              <a:rPr lang="en-GB" dirty="0"/>
              <a:t>Internationalisation through policy </a:t>
            </a:r>
            <a:r>
              <a:rPr lang="en-GB" dirty="0" smtClean="0"/>
              <a:t>learning</a:t>
            </a:r>
          </a:p>
          <a:p>
            <a:pPr marL="700088" lvl="1"/>
            <a:r>
              <a:rPr lang="en-GB" dirty="0" smtClean="0"/>
              <a:t>The implications of vulnerability disclosure are cross border.</a:t>
            </a:r>
          </a:p>
          <a:p>
            <a:pPr marL="700088" lvl="1"/>
            <a:r>
              <a:rPr lang="en-GB" dirty="0" smtClean="0"/>
              <a:t>Success stories from different countries need to be taken into consideration</a:t>
            </a:r>
          </a:p>
          <a:p>
            <a:pPr marL="342900" indent="-342900">
              <a:buFont typeface="Arial" panose="020B0604020202020204" pitchFamily="34" charset="0"/>
              <a:buChar char="•"/>
            </a:pPr>
            <a:r>
              <a:rPr lang="en-GB" dirty="0"/>
              <a:t>Introduction of a neutral third party or enhancement of existing coordination </a:t>
            </a:r>
            <a:r>
              <a:rPr lang="en-GB" dirty="0" smtClean="0"/>
              <a:t>centres.</a:t>
            </a:r>
          </a:p>
          <a:p>
            <a:pPr marL="700088" lvl="1"/>
            <a:r>
              <a:rPr lang="en-GB" dirty="0" smtClean="0"/>
              <a:t>Many stakeholders advocate for a neutral 3</a:t>
            </a:r>
            <a:r>
              <a:rPr lang="en-GB" baseline="30000" dirty="0" smtClean="0"/>
              <a:t>rd</a:t>
            </a:r>
            <a:r>
              <a:rPr lang="en-GB" dirty="0" smtClean="0"/>
              <a:t> party that can coordinate disclosure.</a:t>
            </a:r>
          </a:p>
          <a:p>
            <a:pPr marL="700088" lvl="1"/>
            <a:r>
              <a:rPr lang="en-GB" dirty="0" smtClean="0"/>
              <a:t>Enhance existing coordination centres (CSIRTs, CERT-CC)</a:t>
            </a:r>
          </a:p>
          <a:p>
            <a:pPr marL="342900" indent="-342900">
              <a:buFont typeface="Arial" panose="020B0604020202020204" pitchFamily="34" charset="0"/>
              <a:buChar char="•"/>
            </a:pPr>
            <a:endParaRPr lang="en-GB" b="1" i="1" dirty="0" smtClean="0"/>
          </a:p>
          <a:p>
            <a:pPr marL="342900" indent="-342900">
              <a:buFont typeface="Arial" panose="020B0604020202020204" pitchFamily="34" charset="0"/>
              <a:buChar char="•"/>
            </a:pPr>
            <a:endParaRPr lang="en-GB" b="1" i="1" dirty="0" smtClean="0"/>
          </a:p>
          <a:p>
            <a:pPr marL="342900" indent="-342900">
              <a:buFont typeface="Arial" panose="020B0604020202020204" pitchFamily="34" charset="0"/>
              <a:buChar char="•"/>
            </a:pP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Recommendations</a:t>
            </a:r>
            <a:endParaRPr lang="en-GB" dirty="0"/>
          </a:p>
        </p:txBody>
      </p:sp>
    </p:spTree>
    <p:extLst>
      <p:ext uri="{BB962C8B-B14F-4D97-AF65-F5344CB8AC3E}">
        <p14:creationId xmlns:p14="http://schemas.microsoft.com/office/powerpoint/2010/main" val="150672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342900" indent="-342900">
              <a:buFont typeface="Arial" panose="020B0604020202020204" pitchFamily="34" charset="0"/>
              <a:buChar char="•"/>
            </a:pPr>
            <a:r>
              <a:rPr lang="en-GB" dirty="0" smtClean="0"/>
              <a:t>European policy makers and Member States should Improve </a:t>
            </a:r>
            <a:r>
              <a:rPr lang="en-GB" dirty="0"/>
              <a:t>the legal </a:t>
            </a:r>
            <a:r>
              <a:rPr lang="en-GB" dirty="0" smtClean="0"/>
              <a:t>landscape</a:t>
            </a:r>
          </a:p>
          <a:p>
            <a:pPr marL="700088" lvl="1"/>
            <a:r>
              <a:rPr lang="en-GB" dirty="0" smtClean="0"/>
              <a:t>Current legal setting poses challenges for stakeholders.</a:t>
            </a:r>
          </a:p>
          <a:p>
            <a:pPr marL="342900" indent="-342900">
              <a:buFont typeface="Arial" panose="020B0604020202020204" pitchFamily="34" charset="0"/>
              <a:buChar char="•"/>
            </a:pPr>
            <a:r>
              <a:rPr lang="en-GB" dirty="0" smtClean="0"/>
              <a:t>Vendors should facilitate </a:t>
            </a:r>
            <a:r>
              <a:rPr lang="en-GB" dirty="0"/>
              <a:t>trust building, transparency and </a:t>
            </a:r>
            <a:r>
              <a:rPr lang="en-GB" dirty="0" smtClean="0"/>
              <a:t>openness</a:t>
            </a:r>
          </a:p>
          <a:p>
            <a:pPr marL="700088" lvl="1"/>
            <a:r>
              <a:rPr lang="en-GB" dirty="0" smtClean="0"/>
              <a:t>Many vendors are in denial when receiving vulnerability reports</a:t>
            </a:r>
          </a:p>
          <a:p>
            <a:pPr marL="342900" indent="-342900">
              <a:buFont typeface="Arial" panose="020B0604020202020204" pitchFamily="34" charset="0"/>
              <a:buChar char="•"/>
            </a:pPr>
            <a:r>
              <a:rPr lang="en-GB" dirty="0"/>
              <a:t>ENISA </a:t>
            </a:r>
            <a:r>
              <a:rPr lang="en-GB" dirty="0" smtClean="0"/>
              <a:t>could facilitate </a:t>
            </a:r>
            <a:r>
              <a:rPr lang="en-GB" dirty="0"/>
              <a:t>and advise to improve the vulnerability disclosure </a:t>
            </a:r>
            <a:r>
              <a:rPr lang="en-GB" dirty="0" smtClean="0"/>
              <a:t>landscape</a:t>
            </a:r>
          </a:p>
          <a:p>
            <a:pPr marL="700088" lvl="1"/>
            <a:r>
              <a:rPr lang="en-GB" dirty="0" smtClean="0"/>
              <a:t>Provide recommendations</a:t>
            </a:r>
          </a:p>
          <a:p>
            <a:pPr marL="700088" lvl="1"/>
            <a:r>
              <a:rPr lang="en-GB" dirty="0" smtClean="0"/>
              <a:t>Striving for harmonisation</a:t>
            </a:r>
            <a:endParaRPr lang="en-GB" dirty="0"/>
          </a:p>
          <a:p>
            <a:pPr marL="342900" indent="-342900">
              <a:buFont typeface="Arial" panose="020B0604020202020204" pitchFamily="34" charset="0"/>
              <a:buChar char="•"/>
            </a:pPr>
            <a:endParaRPr lang="en-GB" b="1" i="1" dirty="0" smtClean="0"/>
          </a:p>
          <a:p>
            <a:pPr marL="342900" indent="-342900">
              <a:buFont typeface="Arial" panose="020B0604020202020204" pitchFamily="34" charset="0"/>
              <a:buChar char="•"/>
            </a:pPr>
            <a:endParaRPr lang="en-GB" b="1" i="1" dirty="0" smtClean="0"/>
          </a:p>
          <a:p>
            <a:pPr marL="342900" indent="-342900">
              <a:buFont typeface="Arial" panose="020B0604020202020204" pitchFamily="34" charset="0"/>
              <a:buChar char="•"/>
            </a:pP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Recommendations</a:t>
            </a:r>
            <a:endParaRPr lang="en-GB" dirty="0"/>
          </a:p>
        </p:txBody>
      </p:sp>
    </p:spTree>
    <p:extLst>
      <p:ext uri="{BB962C8B-B14F-4D97-AF65-F5344CB8AC3E}">
        <p14:creationId xmlns:p14="http://schemas.microsoft.com/office/powerpoint/2010/main" val="112865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Agenda</a:t>
            </a:r>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2660425674"/>
              </p:ext>
            </p:extLst>
          </p:nvPr>
        </p:nvGraphicFramePr>
        <p:xfrm>
          <a:off x="441323" y="1187450"/>
          <a:ext cx="7142164" cy="3747138"/>
        </p:xfrm>
        <a:graphic>
          <a:graphicData uri="http://schemas.openxmlformats.org/drawingml/2006/table">
            <a:tbl>
              <a:tblPr firstRow="1" bandRow="1">
                <a:tableStyleId>{5C22544A-7EE6-4342-B048-85BDC9FD1C3A}</a:tableStyleId>
              </a:tblPr>
              <a:tblGrid>
                <a:gridCol w="730252"/>
                <a:gridCol w="6411912"/>
              </a:tblGrid>
              <a:tr h="624523">
                <a:tc>
                  <a:txBody>
                    <a:bodyPr/>
                    <a:lstStyle/>
                    <a:p>
                      <a:r>
                        <a:rPr lang="en-GB" sz="3200" b="1" dirty="0" smtClean="0">
                          <a:solidFill>
                            <a:schemeClr val="bg2"/>
                          </a:solidFill>
                        </a:rPr>
                        <a:t>1</a:t>
                      </a:r>
                      <a:endParaRPr lang="en-GB" sz="3200" b="1" dirty="0">
                        <a:solidFill>
                          <a:schemeClr val="bg2"/>
                        </a:solidFill>
                      </a:endParaRPr>
                    </a:p>
                  </a:txBody>
                  <a:tcPr anchor="ctr">
                    <a:lnB w="6350" cap="flat" cmpd="sng" algn="ctr">
                      <a:solidFill>
                        <a:schemeClr val="accent1"/>
                      </a:solidFill>
                      <a:prstDash val="solid"/>
                      <a:round/>
                      <a:headEnd type="none" w="med" len="med"/>
                      <a:tailEnd type="none" w="med" len="med"/>
                    </a:lnB>
                    <a:noFill/>
                  </a:tcPr>
                </a:tc>
                <a:tc>
                  <a:txBody>
                    <a:bodyPr/>
                    <a:lstStyle/>
                    <a:p>
                      <a:r>
                        <a:rPr lang="en-GB" sz="2000" b="0" dirty="0" smtClean="0">
                          <a:solidFill>
                            <a:schemeClr val="tx2"/>
                          </a:solidFill>
                        </a:rPr>
                        <a:t>Background &amp; Motivation</a:t>
                      </a:r>
                      <a:endParaRPr lang="en-GB" sz="2000" b="0" dirty="0">
                        <a:solidFill>
                          <a:schemeClr val="tx2"/>
                        </a:solidFill>
                      </a:endParaRPr>
                    </a:p>
                  </a:txBody>
                  <a:tcPr anchor="ctr">
                    <a:lnB w="6350" cap="flat" cmpd="sng" algn="ctr">
                      <a:solidFill>
                        <a:schemeClr val="accent1"/>
                      </a:solidFill>
                      <a:prstDash val="solid"/>
                      <a:round/>
                      <a:headEnd type="none" w="med" len="med"/>
                      <a:tailEnd type="none" w="med" len="med"/>
                    </a:lnB>
                    <a:noFill/>
                  </a:tcPr>
                </a:tc>
              </a:tr>
              <a:tr h="624523">
                <a:tc>
                  <a:txBody>
                    <a:bodyPr/>
                    <a:lstStyle/>
                    <a:p>
                      <a:r>
                        <a:rPr lang="en-GB" sz="3200" b="1" dirty="0" smtClean="0">
                          <a:solidFill>
                            <a:schemeClr val="bg2"/>
                          </a:solidFill>
                        </a:rPr>
                        <a:t>2</a:t>
                      </a: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smtClean="0">
                          <a:solidFill>
                            <a:schemeClr val="tx2"/>
                          </a:solidFill>
                        </a:rPr>
                        <a:t>Objectives</a:t>
                      </a:r>
                      <a:r>
                        <a:rPr lang="en-GB" sz="2000" b="0" baseline="0" dirty="0" smtClean="0">
                          <a:solidFill>
                            <a:schemeClr val="tx2"/>
                          </a:solidFill>
                        </a:rPr>
                        <a:t> of the study</a:t>
                      </a:r>
                      <a:endParaRPr lang="en-GB" sz="2000" b="0" dirty="0" smtClean="0">
                        <a:solidFill>
                          <a:schemeClr val="tx2"/>
                        </a:solidFill>
                      </a:endParaRP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r>
              <a:tr h="624523">
                <a:tc>
                  <a:txBody>
                    <a:bodyPr/>
                    <a:lstStyle/>
                    <a:p>
                      <a:r>
                        <a:rPr lang="en-GB" sz="3200" b="1" dirty="0" smtClean="0">
                          <a:solidFill>
                            <a:schemeClr val="bg2"/>
                          </a:solidFill>
                        </a:rPr>
                        <a:t>3</a:t>
                      </a:r>
                      <a:endParaRPr lang="en-GB" sz="3200" b="1" dirty="0">
                        <a:solidFill>
                          <a:schemeClr val="bg2"/>
                        </a:solidFill>
                      </a:endParaRP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smtClean="0">
                          <a:solidFill>
                            <a:schemeClr val="tx2"/>
                          </a:solidFill>
                        </a:rPr>
                        <a:t>Disclosing vulnerabilities</a:t>
                      </a: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r>
              <a:tr h="624523">
                <a:tc>
                  <a:txBody>
                    <a:bodyPr/>
                    <a:lstStyle/>
                    <a:p>
                      <a:r>
                        <a:rPr lang="en-GB" sz="3200" b="1" dirty="0" smtClean="0">
                          <a:solidFill>
                            <a:schemeClr val="bg2"/>
                          </a:solidFill>
                        </a:rPr>
                        <a:t>4</a:t>
                      </a:r>
                      <a:endParaRPr lang="en-GB" sz="3200" b="1" dirty="0">
                        <a:solidFill>
                          <a:schemeClr val="bg2"/>
                        </a:solidFill>
                      </a:endParaRP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smtClean="0">
                          <a:solidFill>
                            <a:schemeClr val="tx2"/>
                          </a:solidFill>
                        </a:rPr>
                        <a:t>Challenges</a:t>
                      </a: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r>
              <a:tr h="624523">
                <a:tc>
                  <a:txBody>
                    <a:bodyPr/>
                    <a:lstStyle/>
                    <a:p>
                      <a:r>
                        <a:rPr lang="en-GB" sz="3200" b="1" dirty="0" smtClean="0">
                          <a:solidFill>
                            <a:schemeClr val="bg2"/>
                          </a:solidFill>
                        </a:rPr>
                        <a:t>5</a:t>
                      </a:r>
                      <a:endParaRPr lang="en-GB" sz="3200" b="1" dirty="0">
                        <a:solidFill>
                          <a:schemeClr val="bg2"/>
                        </a:solidFill>
                      </a:endParaRP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0" dirty="0" smtClean="0">
                          <a:solidFill>
                            <a:schemeClr val="tx2"/>
                          </a:solidFill>
                        </a:rPr>
                        <a:t>Good practices for stakeholders</a:t>
                      </a: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r>
              <a:tr h="6245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3200" b="1" dirty="0" smtClean="0">
                        <a:solidFill>
                          <a:schemeClr val="bg2"/>
                        </a:solidFill>
                      </a:endParaRP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2000" b="0" dirty="0" smtClean="0">
                        <a:solidFill>
                          <a:schemeClr val="tx2"/>
                        </a:solidFill>
                      </a:endParaRPr>
                    </a:p>
                  </a:txBody>
                  <a:tcPr anchor="ct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r>
            </a:tbl>
          </a:graphicData>
        </a:graphic>
      </p:graphicFrame>
      <p:sp>
        <p:nvSpPr>
          <p:cNvPr id="2" name="Footer Placeholder 1"/>
          <p:cNvSpPr>
            <a:spLocks noGrp="1"/>
          </p:cNvSpPr>
          <p:nvPr>
            <p:ph type="ftr" sz="quarter" idx="11"/>
          </p:nvPr>
        </p:nvSpPr>
        <p:spPr/>
        <p:txBody>
          <a:bodyPr/>
          <a:lstStyle/>
          <a:p>
            <a:r>
              <a:rPr lang="en-US" smtClean="0"/>
              <a:t>About vulnerability disclosure |  Cosmin Ciobanu ENISA 2016</a:t>
            </a:r>
            <a:endParaRPr lang="en-GB"/>
          </a:p>
        </p:txBody>
      </p:sp>
    </p:spTree>
    <p:extLst>
      <p:ext uri="{BB962C8B-B14F-4D97-AF65-F5344CB8AC3E}">
        <p14:creationId xmlns:p14="http://schemas.microsoft.com/office/powerpoint/2010/main" val="380913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9066" r="4286"/>
          <a:stretch/>
        </p:blipFill>
        <p:spPr/>
      </p:pic>
      <p:sp>
        <p:nvSpPr>
          <p:cNvPr id="4" name="Title 3"/>
          <p:cNvSpPr>
            <a:spLocks noGrp="1"/>
          </p:cNvSpPr>
          <p:nvPr>
            <p:ph type="ctrTitle"/>
          </p:nvPr>
        </p:nvSpPr>
        <p:spPr/>
        <p:txBody>
          <a:bodyPr/>
          <a:lstStyle/>
          <a:p>
            <a:r>
              <a:rPr lang="en-GB" smtClean="0"/>
              <a:t>Thank you </a:t>
            </a:r>
            <a:endParaRPr lang="en-GB" dirty="0"/>
          </a:p>
        </p:txBody>
      </p:sp>
    </p:spTree>
    <p:extLst>
      <p:ext uri="{BB962C8B-B14F-4D97-AF65-F5344CB8AC3E}">
        <p14:creationId xmlns:p14="http://schemas.microsoft.com/office/powerpoint/2010/main" val="22623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679" y="1200637"/>
            <a:ext cx="8279900" cy="4351338"/>
          </a:xfrm>
        </p:spPr>
        <p:txBody>
          <a:bodyPr>
            <a:normAutofit/>
          </a:bodyPr>
          <a:lstStyle/>
          <a:p>
            <a:pPr marL="342900" indent="-342900">
              <a:buFont typeface="Arial" panose="020B0604020202020204" pitchFamily="34" charset="0"/>
              <a:buChar char="•"/>
            </a:pPr>
            <a:endParaRPr lang="en-GB" dirty="0" smtClean="0"/>
          </a:p>
          <a:p>
            <a:pPr marL="342900" indent="-342900">
              <a:buFont typeface="Arial" panose="020B0604020202020204" pitchFamily="34" charset="0"/>
              <a:buChar char="•"/>
            </a:pPr>
            <a:r>
              <a:rPr lang="en-GB" dirty="0" smtClean="0"/>
              <a:t>In the past years there has been an increase in the number of (“critical”) vulnerabilities that were disclosed to the general public. </a:t>
            </a:r>
          </a:p>
          <a:p>
            <a:pPr marL="342900" indent="-342900">
              <a:buFont typeface="Arial" panose="020B0604020202020204" pitchFamily="34" charset="0"/>
              <a:buChar char="•"/>
            </a:pPr>
            <a:r>
              <a:rPr lang="en-GB" dirty="0" smtClean="0"/>
              <a:t>The disclosures carried out several consequences and also re-opened the discussion on vulnerability disclosure procedures.</a:t>
            </a:r>
          </a:p>
          <a:p>
            <a:endParaRPr lang="en-GB" dirty="0" smtClean="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1. Background</a:t>
            </a:r>
            <a:endParaRPr lang="en-GB" dirty="0"/>
          </a:p>
        </p:txBody>
      </p:sp>
      <p:pic>
        <p:nvPicPr>
          <p:cNvPr id="5" name="Picture 4"/>
          <p:cNvPicPr>
            <a:picLocks noChangeAspect="1"/>
          </p:cNvPicPr>
          <p:nvPr/>
        </p:nvPicPr>
        <p:blipFill>
          <a:blip r:embed="rId2"/>
          <a:stretch>
            <a:fillRect/>
          </a:stretch>
        </p:blipFill>
        <p:spPr>
          <a:xfrm>
            <a:off x="2523238" y="5209766"/>
            <a:ext cx="971550" cy="1176338"/>
          </a:xfrm>
          <a:prstGeom prst="rect">
            <a:avLst/>
          </a:prstGeom>
        </p:spPr>
      </p:pic>
      <p:pic>
        <p:nvPicPr>
          <p:cNvPr id="6" name="Picture 5"/>
          <p:cNvPicPr>
            <a:picLocks noChangeAspect="1"/>
          </p:cNvPicPr>
          <p:nvPr/>
        </p:nvPicPr>
        <p:blipFill rotWithShape="1">
          <a:blip r:embed="rId3"/>
          <a:srcRect r="42418"/>
          <a:stretch/>
        </p:blipFill>
        <p:spPr>
          <a:xfrm>
            <a:off x="3639967" y="5170381"/>
            <a:ext cx="978055" cy="1045267"/>
          </a:xfrm>
          <a:prstGeom prst="rect">
            <a:avLst/>
          </a:prstGeom>
        </p:spPr>
      </p:pic>
      <p:pic>
        <p:nvPicPr>
          <p:cNvPr id="7" name="Picture 6"/>
          <p:cNvPicPr>
            <a:picLocks noChangeAspect="1"/>
          </p:cNvPicPr>
          <p:nvPr/>
        </p:nvPicPr>
        <p:blipFill>
          <a:blip r:embed="rId4"/>
          <a:stretch>
            <a:fillRect/>
          </a:stretch>
        </p:blipFill>
        <p:spPr>
          <a:xfrm>
            <a:off x="4753994" y="5186058"/>
            <a:ext cx="1059843" cy="982515"/>
          </a:xfrm>
          <a:prstGeom prst="rect">
            <a:avLst/>
          </a:prstGeom>
        </p:spPr>
      </p:pic>
      <p:pic>
        <p:nvPicPr>
          <p:cNvPr id="8" name="Picture 10" descr="http://regmedia.co.uk/2014/10/14/sandworm_vuln_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679" y="5308214"/>
            <a:ext cx="1774825" cy="4897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https://encrypted-tbn3.gstatic.com/images?q=tbn:ANd9GcSK3nJuSqmR38Y1t8cPh1vXvwZL_Cj_iENNnbB04Mb_FxvOhhhS3w"/>
          <p:cNvPicPr>
            <a:picLocks noChangeAspect="1" noChangeArrowheads="1"/>
          </p:cNvPicPr>
          <p:nvPr/>
        </p:nvPicPr>
        <p:blipFill rotWithShape="1">
          <a:blip r:embed="rId6">
            <a:extLst>
              <a:ext uri="{28A0092B-C50C-407E-A947-70E740481C1C}">
                <a14:useLocalDpi xmlns:a14="http://schemas.microsoft.com/office/drawing/2010/main" val="0"/>
              </a:ext>
            </a:extLst>
          </a:blip>
          <a:srcRect l="15845" r="13263"/>
          <a:stretch/>
        </p:blipFill>
        <p:spPr bwMode="auto">
          <a:xfrm>
            <a:off x="7286653" y="5094206"/>
            <a:ext cx="1362258" cy="11976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a:stretch>
            <a:fillRect/>
          </a:stretch>
        </p:blipFill>
        <p:spPr>
          <a:xfrm>
            <a:off x="6133571" y="5158867"/>
            <a:ext cx="908050" cy="1068294"/>
          </a:xfrm>
          <a:prstGeom prst="rect">
            <a:avLst/>
          </a:prstGeom>
        </p:spPr>
      </p:pic>
      <p:pic>
        <p:nvPicPr>
          <p:cNvPr id="11" name="Picture 10"/>
          <p:cNvPicPr>
            <a:picLocks noChangeAspect="1"/>
          </p:cNvPicPr>
          <p:nvPr/>
        </p:nvPicPr>
        <p:blipFill>
          <a:blip r:embed="rId8"/>
          <a:stretch>
            <a:fillRect/>
          </a:stretch>
        </p:blipFill>
        <p:spPr>
          <a:xfrm>
            <a:off x="3148545" y="1106802"/>
            <a:ext cx="5560034" cy="4102964"/>
          </a:xfrm>
          <a:prstGeom prst="rect">
            <a:avLst/>
          </a:prstGeom>
        </p:spPr>
      </p:pic>
      <p:pic>
        <p:nvPicPr>
          <p:cNvPr id="13" name="Picture 12"/>
          <p:cNvPicPr>
            <a:picLocks noChangeAspect="1"/>
          </p:cNvPicPr>
          <p:nvPr/>
        </p:nvPicPr>
        <p:blipFill>
          <a:blip r:embed="rId9"/>
          <a:stretch>
            <a:fillRect/>
          </a:stretch>
        </p:blipFill>
        <p:spPr>
          <a:xfrm>
            <a:off x="714018" y="2539981"/>
            <a:ext cx="4869054" cy="3228201"/>
          </a:xfrm>
          <a:prstGeom prst="rect">
            <a:avLst/>
          </a:prstGeom>
        </p:spPr>
      </p:pic>
    </p:spTree>
    <p:extLst>
      <p:ext uri="{BB962C8B-B14F-4D97-AF65-F5344CB8AC3E}">
        <p14:creationId xmlns:p14="http://schemas.microsoft.com/office/powerpoint/2010/main" val="2349818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679" y="1200637"/>
            <a:ext cx="8279900" cy="4351338"/>
          </a:xfrm>
        </p:spPr>
        <p:txBody>
          <a:bodyPr>
            <a:normAutofit/>
          </a:bodyPr>
          <a:lstStyle/>
          <a:p>
            <a:r>
              <a:rPr lang="en-GB" dirty="0" smtClean="0"/>
              <a:t> </a:t>
            </a:r>
          </a:p>
          <a:p>
            <a:pPr marL="342900" indent="-342900">
              <a:buFont typeface="Arial" panose="020B0604020202020204" pitchFamily="34" charset="0"/>
              <a:buChar char="•"/>
            </a:pPr>
            <a:r>
              <a:rPr lang="en-GB" dirty="0" smtClean="0"/>
              <a:t>Increase in the number of novice vendors (ex. a simple mobile app developer)</a:t>
            </a:r>
          </a:p>
          <a:p>
            <a:pPr marL="342900" indent="-342900">
              <a:buFont typeface="Arial" panose="020B0604020202020204" pitchFamily="34" charset="0"/>
              <a:buChar char="•"/>
            </a:pPr>
            <a:r>
              <a:rPr lang="en-GB" dirty="0" smtClean="0"/>
              <a:t>Reliance on 3</a:t>
            </a:r>
            <a:r>
              <a:rPr lang="en-GB" baseline="30000" dirty="0" smtClean="0"/>
              <a:t>rd</a:t>
            </a:r>
            <a:r>
              <a:rPr lang="en-GB" dirty="0" smtClean="0"/>
              <a:t> party modules and libraries.</a:t>
            </a:r>
          </a:p>
          <a:p>
            <a:pPr marL="342900" indent="-342900">
              <a:buFont typeface="Arial" panose="020B0604020202020204" pitchFamily="34" charset="0"/>
              <a:buChar char="•"/>
            </a:pPr>
            <a:r>
              <a:rPr lang="en-GB" dirty="0" smtClean="0"/>
              <a:t>Proliferation of the devices that have TCP/IP stack hence reachable from internet.(</a:t>
            </a:r>
            <a:r>
              <a:rPr lang="en-GB" dirty="0" err="1" smtClean="0"/>
              <a:t>IoT</a:t>
            </a:r>
            <a:r>
              <a:rPr lang="en-GB" dirty="0" smtClean="0"/>
              <a:t>, etc.)</a:t>
            </a:r>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2. More…</a:t>
            </a:r>
            <a:endParaRPr lang="en-GB" dirty="0"/>
          </a:p>
        </p:txBody>
      </p:sp>
      <p:pic>
        <p:nvPicPr>
          <p:cNvPr id="1029" name="Picture 5" descr="http://media.idownloadblog.com/wp-content/uploads/2014/02/flappy_bird_scree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79" y="4628688"/>
            <a:ext cx="2225271" cy="161729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cdn.techpp.com/wp-content/uploads/2014/01/Walkera-QR-X350-best-cheap-drones-to-bu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9802" y="4857965"/>
            <a:ext cx="2032663" cy="1388019"/>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http://api.sonymobile.com/files/smartwatch-prodbeauty-1240x840-fc1ddef2d3923f25ab7b4b292eeaab50.jpg"/>
          <p:cNvPicPr>
            <a:picLocks noChangeAspect="1" noChangeArrowheads="1"/>
          </p:cNvPicPr>
          <p:nvPr/>
        </p:nvPicPr>
        <p:blipFill rotWithShape="1">
          <a:blip r:embed="rId5">
            <a:extLst>
              <a:ext uri="{28A0092B-C50C-407E-A947-70E740481C1C}">
                <a14:useLocalDpi xmlns:a14="http://schemas.microsoft.com/office/drawing/2010/main" val="0"/>
              </a:ext>
            </a:extLst>
          </a:blip>
          <a:srcRect l="9851" t="11590" r="43288" b="12832"/>
          <a:stretch/>
        </p:blipFill>
        <p:spPr bwMode="auto">
          <a:xfrm>
            <a:off x="3064030" y="5165001"/>
            <a:ext cx="1114203" cy="121693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Embedded image permalin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3950" y="1646723"/>
            <a:ext cx="5715000" cy="3905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0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GB" dirty="0" smtClean="0"/>
              <a:t>ENISA  supported by RAND Europe conducted the study in 2015.</a:t>
            </a:r>
          </a:p>
          <a:p>
            <a:pPr marL="342900" indent="-342900">
              <a:buFont typeface="Arial" panose="020B0604020202020204" pitchFamily="34" charset="0"/>
              <a:buChar char="•"/>
            </a:pPr>
            <a:r>
              <a:rPr lang="en-GB" dirty="0" smtClean="0"/>
              <a:t>Take stock of the current situation in the vulnerability disclosure scene.</a:t>
            </a:r>
          </a:p>
          <a:p>
            <a:pPr marL="342900" indent="-342900">
              <a:buFont typeface="Arial" panose="020B0604020202020204" pitchFamily="34" charset="0"/>
              <a:buChar char="•"/>
            </a:pPr>
            <a:r>
              <a:rPr lang="en-GB" dirty="0" smtClean="0"/>
              <a:t>Interviews with relevant stakeholders on the topic</a:t>
            </a:r>
          </a:p>
          <a:p>
            <a:pPr marL="342900" indent="-342900">
              <a:buFont typeface="Arial" panose="020B0604020202020204" pitchFamily="34" charset="0"/>
              <a:buChar char="•"/>
            </a:pPr>
            <a:r>
              <a:rPr lang="en-GB" dirty="0" smtClean="0"/>
              <a:t>Identify the challenges of the current situation with respect to vulnerability disclosure.</a:t>
            </a:r>
          </a:p>
          <a:p>
            <a:pPr marL="342900" indent="-342900">
              <a:buFont typeface="Arial" panose="020B0604020202020204" pitchFamily="34" charset="0"/>
              <a:buChar char="•"/>
            </a:pPr>
            <a:r>
              <a:rPr lang="en-GB" dirty="0" smtClean="0"/>
              <a:t>Identify good practices</a:t>
            </a:r>
          </a:p>
          <a:p>
            <a:pPr marL="342900" indent="-342900">
              <a:buFont typeface="Arial" panose="020B0604020202020204" pitchFamily="34" charset="0"/>
              <a:buChar char="•"/>
            </a:pPr>
            <a:r>
              <a:rPr lang="en-GB" dirty="0" smtClean="0"/>
              <a:t>Propose concrete recommendations for improvement to address the challenges and enhance adoption of good practices.</a:t>
            </a:r>
          </a:p>
          <a:p>
            <a:r>
              <a:rPr lang="en-GB" dirty="0" smtClean="0"/>
              <a:t>Other good initiatives on vulnerability disclosure:</a:t>
            </a:r>
          </a:p>
          <a:p>
            <a:r>
              <a:rPr lang="en-GB" dirty="0" smtClean="0"/>
              <a:t>FIRST Vulnerability coordination SIG</a:t>
            </a:r>
          </a:p>
          <a:p>
            <a:r>
              <a:rPr lang="en-GB" dirty="0" smtClean="0"/>
              <a:t>National telecommunications &amp; Information Administration  meetings</a:t>
            </a:r>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smtClean="0"/>
              <a:t>3. Main activities of the study</a:t>
            </a:r>
            <a:endParaRPr lang="en-GB" dirty="0"/>
          </a:p>
        </p:txBody>
      </p:sp>
    </p:spTree>
    <p:extLst>
      <p:ext uri="{BB962C8B-B14F-4D97-AF65-F5344CB8AC3E}">
        <p14:creationId xmlns:p14="http://schemas.microsoft.com/office/powerpoint/2010/main" val="258357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5943" y="1342338"/>
            <a:ext cx="8873543" cy="5078313"/>
          </a:xfrm>
          <a:prstGeom prst="rect">
            <a:avLst/>
          </a:prstGeom>
          <a:noFill/>
        </p:spPr>
        <p:txBody>
          <a:bodyPr wrap="square" rtlCol="0">
            <a:spAutoFit/>
          </a:bodyPr>
          <a:lstStyle/>
          <a:p>
            <a:r>
              <a:rPr lang="en-US" b="1" dirty="0" smtClean="0"/>
              <a:t>Year</a:t>
            </a:r>
            <a:r>
              <a:rPr lang="en-US" dirty="0" smtClean="0"/>
              <a:t>: 1851</a:t>
            </a:r>
          </a:p>
          <a:p>
            <a:r>
              <a:rPr lang="en-US" b="1" dirty="0" smtClean="0"/>
              <a:t>Event</a:t>
            </a:r>
            <a:r>
              <a:rPr lang="en-US" dirty="0" smtClean="0"/>
              <a:t>: The Great Exhibition (World fair)</a:t>
            </a:r>
          </a:p>
          <a:p>
            <a:r>
              <a:rPr lang="en-US" b="1" dirty="0" smtClean="0"/>
              <a:t>Location</a:t>
            </a:r>
            <a:r>
              <a:rPr lang="en-US" dirty="0" smtClean="0"/>
              <a:t>: Hyde Park, London </a:t>
            </a:r>
          </a:p>
          <a:p>
            <a:r>
              <a:rPr lang="en-US" b="1" dirty="0" smtClean="0"/>
              <a:t>Storyline</a:t>
            </a:r>
            <a:r>
              <a:rPr lang="en-US" dirty="0" smtClean="0"/>
              <a:t>:</a:t>
            </a:r>
          </a:p>
          <a:p>
            <a:r>
              <a:rPr lang="en-US" dirty="0" smtClean="0"/>
              <a:t>Lock manufacturers where displaying their inventions.</a:t>
            </a:r>
          </a:p>
          <a:p>
            <a:r>
              <a:rPr lang="en-US" dirty="0" smtClean="0"/>
              <a:t>One of the exhibitors was Jeremiah Chubb showing his patented</a:t>
            </a:r>
          </a:p>
          <a:p>
            <a:r>
              <a:rPr lang="en-US" dirty="0" smtClean="0"/>
              <a:t>lock called “</a:t>
            </a:r>
            <a:r>
              <a:rPr lang="en-US" b="1" dirty="0" smtClean="0"/>
              <a:t>Detector</a:t>
            </a:r>
            <a:r>
              <a:rPr lang="en-US" dirty="0" smtClean="0"/>
              <a:t>” unbreakable by that time.</a:t>
            </a:r>
          </a:p>
          <a:p>
            <a:endParaRPr lang="en-US" dirty="0"/>
          </a:p>
          <a:p>
            <a:r>
              <a:rPr lang="en-US" dirty="0" smtClean="0"/>
              <a:t>The following letter was received by Jeremiah C. during the event:</a:t>
            </a:r>
          </a:p>
          <a:p>
            <a:r>
              <a:rPr lang="en-US" dirty="0"/>
              <a:t>“An attempt will be made to open a lock of your manufacture on the door of a Strong-room at 34, Great George Street, Westminster, tomorrow, Tuesday, at 11 o'clock A.M. You are respectfully invited to be present, to witness the operation.”</a:t>
            </a:r>
            <a:endParaRPr lang="en-US" dirty="0" smtClean="0"/>
          </a:p>
          <a:p>
            <a:endParaRPr lang="en-US" dirty="0"/>
          </a:p>
          <a:p>
            <a:r>
              <a:rPr lang="en-US" dirty="0" smtClean="0"/>
              <a:t>Alfred C. Hobbs </a:t>
            </a:r>
            <a:r>
              <a:rPr lang="en-US" dirty="0"/>
              <a:t>had not only opened the lock, </a:t>
            </a:r>
            <a:endParaRPr lang="en-US" dirty="0" smtClean="0"/>
          </a:p>
          <a:p>
            <a:r>
              <a:rPr lang="en-US" dirty="0" smtClean="0"/>
              <a:t>but </a:t>
            </a:r>
            <a:r>
              <a:rPr lang="en-US" dirty="0"/>
              <a:t>he had opened it again. </a:t>
            </a:r>
            <a:r>
              <a:rPr lang="en-US" dirty="0" smtClean="0"/>
              <a:t>The </a:t>
            </a:r>
            <a:r>
              <a:rPr lang="en-US" dirty="0"/>
              <a:t>Detector had been </a:t>
            </a:r>
            <a:r>
              <a:rPr lang="en-US" dirty="0" smtClean="0"/>
              <a:t>foiled. </a:t>
            </a:r>
          </a:p>
          <a:p>
            <a:r>
              <a:rPr lang="en-US" dirty="0" smtClean="0"/>
              <a:t>Hobbs </a:t>
            </a:r>
            <a:r>
              <a:rPr lang="en-US" dirty="0"/>
              <a:t>quickly determined that the best way to sell someone </a:t>
            </a:r>
            <a:endParaRPr lang="en-US" dirty="0" smtClean="0"/>
          </a:p>
          <a:p>
            <a:r>
              <a:rPr lang="en-US" dirty="0" smtClean="0"/>
              <a:t>a </a:t>
            </a:r>
            <a:r>
              <a:rPr lang="en-US" dirty="0"/>
              <a:t>new lock was to expose the weakness of their current one.</a:t>
            </a:r>
            <a:endParaRPr lang="en-US" dirty="0" smtClean="0"/>
          </a:p>
          <a:p>
            <a:endParaRPr lang="en-GB" dirty="0"/>
          </a:p>
        </p:txBody>
      </p:sp>
      <p:sp>
        <p:nvSpPr>
          <p:cNvPr id="2" name="Title 1"/>
          <p:cNvSpPr>
            <a:spLocks noGrp="1"/>
          </p:cNvSpPr>
          <p:nvPr>
            <p:ph type="title"/>
          </p:nvPr>
        </p:nvSpPr>
        <p:spPr/>
        <p:txBody>
          <a:bodyPr/>
          <a:lstStyle/>
          <a:p>
            <a:r>
              <a:rPr lang="en-GB" dirty="0" smtClean="0"/>
              <a:t>Vulnerability disclosure history</a:t>
            </a: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pic>
        <p:nvPicPr>
          <p:cNvPr id="1026" name="Picture 2" descr="https://upload.wikimedia.org/wikipedia/commons/thumb/a/a2/Alfred_Charles_Hobbs_1886.jpg/220px-Alfred_Charles_Hobbs_18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599" y="4471988"/>
            <a:ext cx="2095500" cy="20669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582497" y="6386398"/>
            <a:ext cx="1640834" cy="369332"/>
          </a:xfrm>
          <a:prstGeom prst="rect">
            <a:avLst/>
          </a:prstGeom>
          <a:noFill/>
        </p:spPr>
        <p:txBody>
          <a:bodyPr wrap="none" rtlCol="0">
            <a:spAutoFit/>
          </a:bodyPr>
          <a:lstStyle/>
          <a:p>
            <a:r>
              <a:rPr lang="en-GB" dirty="0" smtClean="0"/>
              <a:t>Alfred C. Hobbs</a:t>
            </a:r>
            <a:endParaRPr lang="en-GB" dirty="0"/>
          </a:p>
        </p:txBody>
      </p:sp>
      <p:sp>
        <p:nvSpPr>
          <p:cNvPr id="6" name="TextBox 5"/>
          <p:cNvSpPr txBox="1"/>
          <p:nvPr/>
        </p:nvSpPr>
        <p:spPr>
          <a:xfrm>
            <a:off x="3052293" y="1777285"/>
            <a:ext cx="184731" cy="369332"/>
          </a:xfrm>
          <a:prstGeom prst="rect">
            <a:avLst/>
          </a:prstGeom>
          <a:noFill/>
        </p:spPr>
        <p:txBody>
          <a:bodyPr wrap="none" rtlCol="0">
            <a:spAutoFit/>
          </a:bodyPr>
          <a:lstStyle/>
          <a:p>
            <a:endParaRPr lang="en-GB" dirty="0"/>
          </a:p>
        </p:txBody>
      </p:sp>
      <p:pic>
        <p:nvPicPr>
          <p:cNvPr id="1028" name="Picture 4" descr="https://upload.wikimedia.org/wikipedia/commons/d/d9/Crystal_Palace_-_interi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6110" y="995647"/>
            <a:ext cx="2797221" cy="1765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03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5890" y="943925"/>
            <a:ext cx="8132651" cy="5539978"/>
          </a:xfrm>
          <a:prstGeom prst="rect">
            <a:avLst/>
          </a:prstGeom>
          <a:noFill/>
        </p:spPr>
        <p:txBody>
          <a:bodyPr wrap="square" rtlCol="0">
            <a:spAutoFit/>
          </a:bodyPr>
          <a:lstStyle/>
          <a:p>
            <a:r>
              <a:rPr lang="en-US" b="1" dirty="0" smtClean="0"/>
              <a:t>Alfred C. Hobbs arguments for full disclosure (the first time the term was used):</a:t>
            </a:r>
          </a:p>
          <a:p>
            <a:r>
              <a:rPr lang="en-US" dirty="0" smtClean="0"/>
              <a:t>"</a:t>
            </a:r>
            <a:r>
              <a:rPr lang="en-US" dirty="0"/>
              <a:t>A commercial, and in some respects a social doubt has been started within the last year or two, whether or not it is right to discuss so openly the security or insecurity of locks. Many well-meaning persons suppose that the discussion respecting the means for baffling the supposed safety of locks offers a premium for dishonesty, by showing others how to be dishonest. This is a fallacy. Rogues are very keen in their profession, and know already much more than we can teach them respecting their several kinds of roguery </a:t>
            </a:r>
            <a:r>
              <a:rPr lang="en-US" dirty="0" smtClean="0"/>
              <a:t>“</a:t>
            </a:r>
          </a:p>
          <a:p>
            <a:endParaRPr lang="en-US"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r>
              <a:rPr lang="en-US" sz="1600" dirty="0" smtClean="0"/>
              <a:t>A</a:t>
            </a:r>
            <a:r>
              <a:rPr lang="en-US" sz="1600" dirty="0"/>
              <a:t>. C. Hobbs (Charles Tomlinson, ed.), Locks and Safes: The Construction of Locks. Published by Virtue &amp; Co., London, 1853 (revised 1868)</a:t>
            </a:r>
            <a:endParaRPr lang="en-GB" sz="1600" dirty="0"/>
          </a:p>
        </p:txBody>
      </p:sp>
      <p:pic>
        <p:nvPicPr>
          <p:cNvPr id="2050" name="Picture 2" descr="https://upload.wikimedia.org/wikipedia/commons/2/24/Chubb_loc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7397" y="2975902"/>
            <a:ext cx="5524500" cy="29718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Chubb’s Detector lock</a:t>
            </a: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5" name="TextBox 4"/>
          <p:cNvSpPr txBox="1"/>
          <p:nvPr/>
        </p:nvSpPr>
        <p:spPr>
          <a:xfrm>
            <a:off x="1915373" y="2439702"/>
            <a:ext cx="5782993" cy="1107996"/>
          </a:xfrm>
          <a:prstGeom prst="rect">
            <a:avLst/>
          </a:prstGeom>
          <a:noFill/>
        </p:spPr>
        <p:txBody>
          <a:bodyPr wrap="none" rtlCol="0">
            <a:spAutoFit/>
          </a:bodyPr>
          <a:lstStyle/>
          <a:p>
            <a:r>
              <a:rPr lang="en-GB" sz="6600" dirty="0" smtClean="0"/>
              <a:t>165 Years later…</a:t>
            </a:r>
            <a:endParaRPr lang="en-GB" sz="6600" dirty="0"/>
          </a:p>
        </p:txBody>
      </p:sp>
    </p:spTree>
    <p:extLst>
      <p:ext uri="{BB962C8B-B14F-4D97-AF65-F5344CB8AC3E}">
        <p14:creationId xmlns:p14="http://schemas.microsoft.com/office/powerpoint/2010/main" val="224767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1648" y="1111350"/>
            <a:ext cx="8132651" cy="4893647"/>
          </a:xfrm>
          <a:prstGeom prst="rect">
            <a:avLst/>
          </a:prstGeom>
          <a:noFill/>
        </p:spPr>
        <p:txBody>
          <a:bodyPr wrap="square" rtlCol="0">
            <a:spAutoFit/>
          </a:bodyPr>
          <a:lstStyle/>
          <a:p>
            <a:r>
              <a:rPr lang="en-US" b="1" dirty="0"/>
              <a:t>Year</a:t>
            </a:r>
            <a:r>
              <a:rPr lang="en-US" dirty="0"/>
              <a:t>: </a:t>
            </a:r>
            <a:r>
              <a:rPr lang="en-US" b="1" dirty="0" smtClean="0"/>
              <a:t>2015</a:t>
            </a:r>
            <a:endParaRPr lang="en-US" b="1" dirty="0"/>
          </a:p>
          <a:p>
            <a:r>
              <a:rPr lang="en-US" b="1" dirty="0"/>
              <a:t>Event</a:t>
            </a:r>
            <a:r>
              <a:rPr lang="en-US" dirty="0"/>
              <a:t>: </a:t>
            </a:r>
            <a:r>
              <a:rPr lang="en-US" dirty="0" smtClean="0"/>
              <a:t>No event</a:t>
            </a:r>
            <a:endParaRPr lang="en-US" dirty="0"/>
          </a:p>
          <a:p>
            <a:r>
              <a:rPr lang="en-US" b="1" dirty="0"/>
              <a:t>Location</a:t>
            </a:r>
            <a:r>
              <a:rPr lang="en-US" dirty="0"/>
              <a:t>: </a:t>
            </a:r>
            <a:r>
              <a:rPr lang="en-US" dirty="0" smtClean="0"/>
              <a:t>Somewhere</a:t>
            </a:r>
            <a:endParaRPr lang="en-US" dirty="0"/>
          </a:p>
          <a:p>
            <a:r>
              <a:rPr lang="en-US" b="1" dirty="0" smtClean="0"/>
              <a:t>Story</a:t>
            </a:r>
            <a:r>
              <a:rPr lang="en-US" dirty="0" smtClean="0"/>
              <a:t>:</a:t>
            </a:r>
            <a:endParaRPr lang="en-US" dirty="0"/>
          </a:p>
          <a:p>
            <a:r>
              <a:rPr lang="en-US" sz="1600" dirty="0" smtClean="0"/>
              <a:t>An advisory </a:t>
            </a:r>
            <a:r>
              <a:rPr lang="en-US" sz="1600" dirty="0"/>
              <a:t>from security firm </a:t>
            </a:r>
            <a:r>
              <a:rPr lang="en-US" sz="1600" dirty="0" err="1"/>
              <a:t>IOActive</a:t>
            </a:r>
            <a:r>
              <a:rPr lang="en-US" sz="1600" dirty="0"/>
              <a:t> </a:t>
            </a:r>
            <a:r>
              <a:rPr lang="en-US" sz="1600" dirty="0" smtClean="0"/>
              <a:t>is notable not only for the serious </a:t>
            </a:r>
            <a:r>
              <a:rPr lang="en-US" sz="1600" dirty="0"/>
              <a:t>security issues it reported in the </a:t>
            </a:r>
            <a:r>
              <a:rPr lang="en-US" sz="1600" dirty="0" err="1"/>
              <a:t>CyberLock</a:t>
            </a:r>
            <a:r>
              <a:rPr lang="en-US" sz="1600" dirty="0"/>
              <a:t> line of access control systems, which are certified to meet a wide range of US governmental requirements and certifications. </a:t>
            </a:r>
            <a:endParaRPr lang="en-US" sz="1600" dirty="0" smtClean="0"/>
          </a:p>
          <a:p>
            <a:r>
              <a:rPr lang="en-US" sz="1600" dirty="0" smtClean="0"/>
              <a:t>The </a:t>
            </a:r>
            <a:r>
              <a:rPr lang="en-US" sz="1600" dirty="0"/>
              <a:t>report is also the topic of a legal threat from </a:t>
            </a:r>
            <a:r>
              <a:rPr lang="en-US" sz="1600" dirty="0" err="1"/>
              <a:t>CyberLock</a:t>
            </a:r>
            <a:r>
              <a:rPr lang="en-US" sz="1600" dirty="0"/>
              <a:t> attorneys who invoked draconian provisions of the Digital Millennium Copyright Act if </a:t>
            </a:r>
            <a:r>
              <a:rPr lang="en-US" sz="1600" dirty="0" err="1"/>
              <a:t>IOActive</a:t>
            </a:r>
            <a:r>
              <a:rPr lang="en-US" sz="1600" dirty="0"/>
              <a:t> disclosed the vulnerabilities. </a:t>
            </a:r>
            <a:endParaRPr lang="en-US" sz="1600" dirty="0" smtClean="0"/>
          </a:p>
          <a:p>
            <a:r>
              <a:rPr lang="en-US" sz="1600" dirty="0" smtClean="0"/>
              <a:t>A </a:t>
            </a:r>
            <a:r>
              <a:rPr lang="en-US" sz="1600" dirty="0"/>
              <a:t>redacted version of a letter </a:t>
            </a:r>
            <a:r>
              <a:rPr lang="en-US" sz="1600" dirty="0" err="1"/>
              <a:t>CyberLock</a:t>
            </a:r>
            <a:r>
              <a:rPr lang="en-US" sz="1600" dirty="0"/>
              <a:t> outside attorneys sent </a:t>
            </a:r>
            <a:r>
              <a:rPr lang="en-US" sz="1600" dirty="0" err="1"/>
              <a:t>IOActive</a:t>
            </a:r>
            <a:r>
              <a:rPr lang="en-US" sz="1600" dirty="0"/>
              <a:t> researcher Mike Davis has reignited a long-standing tension between whether it should be legally permissible for researchers to publicly disclose unfixed vulnerabilities in the products they test</a:t>
            </a:r>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a:p>
            <a:endParaRPr lang="en-US" sz="1600" dirty="0" smtClean="0"/>
          </a:p>
        </p:txBody>
      </p:sp>
      <p:sp>
        <p:nvSpPr>
          <p:cNvPr id="2" name="Title 1"/>
          <p:cNvSpPr>
            <a:spLocks noGrp="1"/>
          </p:cNvSpPr>
          <p:nvPr>
            <p:ph type="title"/>
          </p:nvPr>
        </p:nvSpPr>
        <p:spPr/>
        <p:txBody>
          <a:bodyPr/>
          <a:lstStyle/>
          <a:p>
            <a:r>
              <a:rPr lang="en-GB" dirty="0" smtClean="0"/>
              <a:t>Moving into the 21</a:t>
            </a:r>
            <a:r>
              <a:rPr lang="en-GB" baseline="30000" dirty="0" smtClean="0"/>
              <a:t>st</a:t>
            </a:r>
            <a:r>
              <a:rPr lang="en-GB" dirty="0" smtClean="0"/>
              <a:t> century</a:t>
            </a:r>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pic>
        <p:nvPicPr>
          <p:cNvPr id="5" name="Picture 4"/>
          <p:cNvPicPr>
            <a:picLocks noChangeAspect="1"/>
          </p:cNvPicPr>
          <p:nvPr/>
        </p:nvPicPr>
        <p:blipFill>
          <a:blip r:embed="rId3"/>
          <a:stretch>
            <a:fillRect/>
          </a:stretch>
        </p:blipFill>
        <p:spPr>
          <a:xfrm>
            <a:off x="5154203" y="4564882"/>
            <a:ext cx="2749496" cy="1791469"/>
          </a:xfrm>
          <a:prstGeom prst="rect">
            <a:avLst/>
          </a:prstGeom>
        </p:spPr>
      </p:pic>
      <p:pic>
        <p:nvPicPr>
          <p:cNvPr id="6" name="Picture 5"/>
          <p:cNvPicPr>
            <a:picLocks noChangeAspect="1"/>
          </p:cNvPicPr>
          <p:nvPr/>
        </p:nvPicPr>
        <p:blipFill>
          <a:blip r:embed="rId4"/>
          <a:stretch>
            <a:fillRect/>
          </a:stretch>
        </p:blipFill>
        <p:spPr>
          <a:xfrm>
            <a:off x="1785257" y="4569625"/>
            <a:ext cx="2622716" cy="1786725"/>
          </a:xfrm>
          <a:prstGeom prst="rect">
            <a:avLst/>
          </a:prstGeom>
        </p:spPr>
      </p:pic>
      <p:sp>
        <p:nvSpPr>
          <p:cNvPr id="8" name="Rectangle 7"/>
          <p:cNvSpPr/>
          <p:nvPr/>
        </p:nvSpPr>
        <p:spPr>
          <a:xfrm>
            <a:off x="2846231" y="1278853"/>
            <a:ext cx="5718720" cy="923330"/>
          </a:xfrm>
          <a:prstGeom prst="rect">
            <a:avLst/>
          </a:prstGeom>
        </p:spPr>
        <p:txBody>
          <a:bodyPr wrap="square">
            <a:spAutoFit/>
          </a:bodyPr>
          <a:lstStyle/>
          <a:p>
            <a:r>
              <a:rPr lang="en-GB" dirty="0"/>
              <a:t>http://arstechnica.com/security/2015/05/lawyers-threaten-researcher-over-key-cloning-bug-in-high-security-lock/</a:t>
            </a:r>
          </a:p>
        </p:txBody>
      </p:sp>
    </p:spTree>
    <p:extLst>
      <p:ext uri="{BB962C8B-B14F-4D97-AF65-F5344CB8AC3E}">
        <p14:creationId xmlns:p14="http://schemas.microsoft.com/office/powerpoint/2010/main" val="155714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1799" y="1356852"/>
            <a:ext cx="8279900" cy="4351338"/>
          </a:xfrm>
        </p:spPr>
        <p:txBody>
          <a:bodyPr/>
          <a:lstStyle/>
          <a:p>
            <a:r>
              <a:rPr lang="en-GB" sz="1800" b="1" dirty="0"/>
              <a:t>vulnerability</a:t>
            </a:r>
            <a:r>
              <a:rPr lang="en-GB" sz="1800" dirty="0"/>
              <a:t> = The existence of a weakness, design, or implementation error that can lead to an unexpected, undesirable event compromising the security of the computer systems, network, application, or protocol involved</a:t>
            </a:r>
            <a:r>
              <a:rPr lang="en-GB" sz="1800" dirty="0" smtClean="0"/>
              <a:t>.</a:t>
            </a:r>
          </a:p>
          <a:p>
            <a:endParaRPr lang="en-GB" dirty="0"/>
          </a:p>
          <a:p>
            <a:endParaRPr lang="en-GB" dirty="0"/>
          </a:p>
          <a:p>
            <a:endParaRPr lang="en-GB" dirty="0"/>
          </a:p>
        </p:txBody>
      </p:sp>
      <p:sp>
        <p:nvSpPr>
          <p:cNvPr id="3" name="Footer Placeholder 2"/>
          <p:cNvSpPr>
            <a:spLocks noGrp="1"/>
          </p:cNvSpPr>
          <p:nvPr>
            <p:ph type="ftr" sz="quarter" idx="11"/>
          </p:nvPr>
        </p:nvSpPr>
        <p:spPr/>
        <p:txBody>
          <a:bodyPr/>
          <a:lstStyle/>
          <a:p>
            <a:r>
              <a:rPr lang="en-US" smtClean="0"/>
              <a:t>About vulnerability disclosure |  Cosmin Ciobanu ENISA 2016</a:t>
            </a:r>
            <a:endParaRPr lang="en-GB"/>
          </a:p>
        </p:txBody>
      </p:sp>
      <p:sp>
        <p:nvSpPr>
          <p:cNvPr id="4" name="Title 3"/>
          <p:cNvSpPr>
            <a:spLocks noGrp="1"/>
          </p:cNvSpPr>
          <p:nvPr>
            <p:ph type="title"/>
          </p:nvPr>
        </p:nvSpPr>
        <p:spPr/>
        <p:txBody>
          <a:bodyPr/>
          <a:lstStyle/>
          <a:p>
            <a:r>
              <a:rPr lang="en-GB" dirty="0"/>
              <a:t>5</a:t>
            </a:r>
            <a:r>
              <a:rPr lang="en-GB" dirty="0" smtClean="0"/>
              <a:t>. Disclosing vulnerabilities</a:t>
            </a:r>
            <a:endParaRPr lang="en-GB" dirty="0"/>
          </a:p>
        </p:txBody>
      </p:sp>
      <p:graphicFrame>
        <p:nvGraphicFramePr>
          <p:cNvPr id="13" name="Diagram 12"/>
          <p:cNvGraphicFramePr/>
          <p:nvPr>
            <p:extLst>
              <p:ext uri="{D42A27DB-BD31-4B8C-83A1-F6EECF244321}">
                <p14:modId xmlns:p14="http://schemas.microsoft.com/office/powerpoint/2010/main" val="2531398771"/>
              </p:ext>
            </p:extLst>
          </p:nvPr>
        </p:nvGraphicFramePr>
        <p:xfrm>
          <a:off x="540914" y="2509870"/>
          <a:ext cx="4005077" cy="5631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Diagram 13"/>
          <p:cNvGraphicFramePr/>
          <p:nvPr>
            <p:extLst>
              <p:ext uri="{D42A27DB-BD31-4B8C-83A1-F6EECF244321}">
                <p14:modId xmlns:p14="http://schemas.microsoft.com/office/powerpoint/2010/main" val="1296289450"/>
              </p:ext>
            </p:extLst>
          </p:nvPr>
        </p:nvGraphicFramePr>
        <p:xfrm>
          <a:off x="549717" y="3353157"/>
          <a:ext cx="3996274" cy="53387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5" name="Diagram 14"/>
          <p:cNvGraphicFramePr/>
          <p:nvPr>
            <p:extLst>
              <p:ext uri="{D42A27DB-BD31-4B8C-83A1-F6EECF244321}">
                <p14:modId xmlns:p14="http://schemas.microsoft.com/office/powerpoint/2010/main" val="3594275948"/>
              </p:ext>
            </p:extLst>
          </p:nvPr>
        </p:nvGraphicFramePr>
        <p:xfrm>
          <a:off x="540914" y="3664871"/>
          <a:ext cx="4403533" cy="171812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6" name="Diagram 15"/>
          <p:cNvGraphicFramePr/>
          <p:nvPr>
            <p:extLst>
              <p:ext uri="{D42A27DB-BD31-4B8C-83A1-F6EECF244321}">
                <p14:modId xmlns:p14="http://schemas.microsoft.com/office/powerpoint/2010/main" val="1775063230"/>
              </p:ext>
            </p:extLst>
          </p:nvPr>
        </p:nvGraphicFramePr>
        <p:xfrm>
          <a:off x="540914" y="5198124"/>
          <a:ext cx="6695974" cy="65014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7" name="TextBox 16"/>
          <p:cNvSpPr txBox="1"/>
          <p:nvPr/>
        </p:nvSpPr>
        <p:spPr>
          <a:xfrm>
            <a:off x="5348831" y="2475994"/>
            <a:ext cx="3630481" cy="1754326"/>
          </a:xfrm>
          <a:prstGeom prst="rect">
            <a:avLst/>
          </a:prstGeom>
          <a:noFill/>
          <a:ln>
            <a:solidFill>
              <a:schemeClr val="tx1"/>
            </a:solidFill>
          </a:ln>
        </p:spPr>
        <p:txBody>
          <a:bodyPr wrap="square" rtlCol="0">
            <a:spAutoFit/>
          </a:bodyPr>
          <a:lstStyle/>
          <a:p>
            <a:r>
              <a:rPr lang="en-GB" b="1" dirty="0" smtClean="0"/>
              <a:t>Types:</a:t>
            </a:r>
          </a:p>
          <a:p>
            <a:pPr marL="285750" indent="-285750">
              <a:buFont typeface="Arial" panose="020B0604020202020204" pitchFamily="34" charset="0"/>
              <a:buChar char="•"/>
            </a:pPr>
            <a:r>
              <a:rPr lang="en-GB" dirty="0" smtClean="0"/>
              <a:t>Non-disclosure</a:t>
            </a:r>
          </a:p>
          <a:p>
            <a:pPr marL="285750" indent="-285750">
              <a:buFont typeface="Arial" panose="020B0604020202020204" pitchFamily="34" charset="0"/>
              <a:buChar char="•"/>
            </a:pPr>
            <a:r>
              <a:rPr lang="en-GB" dirty="0" smtClean="0"/>
              <a:t>Partial disclosure</a:t>
            </a:r>
          </a:p>
          <a:p>
            <a:pPr marL="285750" indent="-285750">
              <a:buFont typeface="Arial" panose="020B0604020202020204" pitchFamily="34" charset="0"/>
              <a:buChar char="•"/>
            </a:pPr>
            <a:r>
              <a:rPr lang="en-GB" dirty="0" smtClean="0"/>
              <a:t>Full-disclosure</a:t>
            </a:r>
          </a:p>
          <a:p>
            <a:pPr marL="285750" indent="-285750">
              <a:buFont typeface="Arial" panose="020B0604020202020204" pitchFamily="34" charset="0"/>
              <a:buChar char="•"/>
            </a:pPr>
            <a:r>
              <a:rPr lang="en-GB" dirty="0" smtClean="0"/>
              <a:t>Responsible/</a:t>
            </a:r>
            <a:r>
              <a:rPr lang="en-GB" b="1" dirty="0" smtClean="0"/>
              <a:t>coordinated disclosure</a:t>
            </a:r>
            <a:endParaRPr lang="en-GB" b="1" dirty="0"/>
          </a:p>
        </p:txBody>
      </p:sp>
      <p:pic>
        <p:nvPicPr>
          <p:cNvPr id="5" name="Picture 4"/>
          <p:cNvPicPr>
            <a:picLocks noChangeAspect="1"/>
          </p:cNvPicPr>
          <p:nvPr/>
        </p:nvPicPr>
        <p:blipFill>
          <a:blip r:embed="rId23"/>
          <a:stretch>
            <a:fillRect/>
          </a:stretch>
        </p:blipFill>
        <p:spPr>
          <a:xfrm>
            <a:off x="663773" y="934690"/>
            <a:ext cx="7815951" cy="5195661"/>
          </a:xfrm>
          <a:prstGeom prst="rect">
            <a:avLst/>
          </a:prstGeom>
        </p:spPr>
      </p:pic>
    </p:spTree>
    <p:extLst>
      <p:ext uri="{BB962C8B-B14F-4D97-AF65-F5344CB8AC3E}">
        <p14:creationId xmlns:p14="http://schemas.microsoft.com/office/powerpoint/2010/main" val="161446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ff6b79b1ee421243ee4be81b9cbc8cb7a942b4"/>
</p:tagLst>
</file>

<file path=ppt/theme/theme1.xml><?xml version="1.0" encoding="utf-8"?>
<a:theme xmlns:a="http://schemas.openxmlformats.org/drawingml/2006/main" name="Enisa">
  <a:themeElements>
    <a:clrScheme name="Enisa 2015">
      <a:dk1>
        <a:srgbClr val="193989"/>
      </a:dk1>
      <a:lt1>
        <a:sysClr val="window" lastClr="FFFFFF"/>
      </a:lt1>
      <a:dk2>
        <a:srgbClr val="111111"/>
      </a:dk2>
      <a:lt2>
        <a:srgbClr val="D31145"/>
      </a:lt2>
      <a:accent1>
        <a:srgbClr val="C1C2DE"/>
      </a:accent1>
      <a:accent2>
        <a:srgbClr val="193989"/>
      </a:accent2>
      <a:accent3>
        <a:srgbClr val="B2B2B2"/>
      </a:accent3>
      <a:accent4>
        <a:srgbClr val="D31145"/>
      </a:accent4>
      <a:accent5>
        <a:srgbClr val="58595B"/>
      </a:accent5>
      <a:accent6>
        <a:srgbClr val="FFEE00"/>
      </a:accent6>
      <a:hlink>
        <a:srgbClr val="89A4E9"/>
      </a:hlink>
      <a:folHlink>
        <a:srgbClr val="89A4E9"/>
      </a:folHlink>
    </a:clrScheme>
    <a:fontScheme name="Custom 2">
      <a:majorFont>
        <a:latin typeface="Calibri"/>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NISA_Template_020415_v07" id="{3E2F2869-DD74-478D-ACC6-D05D1DCBF35F}" vid="{443E5ECD-CAC9-4E9C-ADC7-CEBEA985D3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ENISA Presentation Template</Template>
  <TotalTime>1602</TotalTime>
  <Words>3104</Words>
  <Application>Microsoft Office PowerPoint</Application>
  <PresentationFormat>On-screen Show (4:3)</PresentationFormat>
  <Paragraphs>241</Paragraphs>
  <Slides>20</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Times New Roman</vt:lpstr>
      <vt:lpstr>Enisa</vt:lpstr>
      <vt:lpstr>Good practice guide on disclosing vulnerabilities</vt:lpstr>
      <vt:lpstr>Agenda</vt:lpstr>
      <vt:lpstr>1. Background</vt:lpstr>
      <vt:lpstr>2. More…</vt:lpstr>
      <vt:lpstr>3. Main activities of the study</vt:lpstr>
      <vt:lpstr>Vulnerability disclosure history</vt:lpstr>
      <vt:lpstr>Chubb’s Detector lock</vt:lpstr>
      <vt:lpstr>Moving into the 21st century</vt:lpstr>
      <vt:lpstr>5. Disclosing vulnerabilities</vt:lpstr>
      <vt:lpstr>6. Challenges</vt:lpstr>
      <vt:lpstr>Time to fix &amp; complexity?</vt:lpstr>
      <vt:lpstr>Good news!</vt:lpstr>
      <vt:lpstr>Challenges continued…</vt:lpstr>
      <vt:lpstr>Challenges continued…</vt:lpstr>
      <vt:lpstr>Other concerns…</vt:lpstr>
      <vt:lpstr>Good practices for stakeholders</vt:lpstr>
      <vt:lpstr>Good practices for stakeholders</vt:lpstr>
      <vt:lpstr>Recommendations</vt:lpstr>
      <vt:lpstr>Recommendations</vt:lpstr>
      <vt:lpstr>Thank you </vt:lpstr>
    </vt:vector>
  </TitlesOfParts>
  <Company>ENISA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Vulnerability disclosure</dc:title>
  <dc:creator>Cosmin Ciobanu</dc:creator>
  <cp:lastModifiedBy>Cosmin Ciobanu</cp:lastModifiedBy>
  <cp:revision>82</cp:revision>
  <dcterms:created xsi:type="dcterms:W3CDTF">2015-10-12T11:39:22Z</dcterms:created>
  <dcterms:modified xsi:type="dcterms:W3CDTF">2016-01-22T13:04:56Z</dcterms:modified>
</cp:coreProperties>
</file>