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4"/>
  </p:notesMasterIdLst>
  <p:sldIdLst>
    <p:sldId id="278" r:id="rId5"/>
    <p:sldId id="281" r:id="rId6"/>
    <p:sldId id="282" r:id="rId7"/>
    <p:sldId id="283" r:id="rId8"/>
    <p:sldId id="284" r:id="rId9"/>
    <p:sldId id="285" r:id="rId10"/>
    <p:sldId id="287" r:id="rId11"/>
    <p:sldId id="288" r:id="rId12"/>
    <p:sldId id="279" r:id="rId13"/>
  </p:sldIdLst>
  <p:sldSz cx="9144000" cy="6858000" type="screen4x3"/>
  <p:notesSz cx="6735763" cy="98663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1556"/>
    <a:srgbClr val="003F5D"/>
    <a:srgbClr val="1C4161"/>
    <a:srgbClr val="004361"/>
    <a:srgbClr val="003F5E"/>
    <a:srgbClr val="013F5E"/>
    <a:srgbClr val="FFFFFF"/>
    <a:srgbClr val="0043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66" d="100"/>
          <a:sy n="66" d="100"/>
        </p:scale>
        <p:origin x="-696" y="-112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7.xml"/><Relationship Id="rId12" Type="http://schemas.openxmlformats.org/officeDocument/2006/relationships/slide" Target="slides/slide8.xml"/><Relationship Id="rId13" Type="http://schemas.openxmlformats.org/officeDocument/2006/relationships/slide" Target="slides/slide9.xml"/><Relationship Id="rId14" Type="http://schemas.openxmlformats.org/officeDocument/2006/relationships/notesMaster" Target="notesMasters/notesMaster1.xml"/><Relationship Id="rId15" Type="http://schemas.openxmlformats.org/officeDocument/2006/relationships/printerSettings" Target="printerSettings/printerSettings1.bin"/><Relationship Id="rId16" Type="http://schemas.openxmlformats.org/officeDocument/2006/relationships/presProps" Target="presProps.xml"/><Relationship Id="rId17" Type="http://schemas.openxmlformats.org/officeDocument/2006/relationships/viewProps" Target="viewProps.xml"/><Relationship Id="rId18" Type="http://schemas.openxmlformats.org/officeDocument/2006/relationships/theme" Target="theme/theme1.xml"/><Relationship Id="rId19" Type="http://schemas.openxmlformats.org/officeDocument/2006/relationships/tableStyles" Target="tableStyles.xml"/><Relationship Id="rId1" Type="http://schemas.openxmlformats.org/officeDocument/2006/relationships/customXml" Target="../customXml/item1.xml"/><Relationship Id="rId2" Type="http://schemas.openxmlformats.org/officeDocument/2006/relationships/customXml" Target="../customXml/item2.xml"/><Relationship Id="rId3" Type="http://schemas.openxmlformats.org/officeDocument/2006/relationships/customXml" Target="../customXml/item3.xml"/><Relationship Id="rId4" Type="http://schemas.openxmlformats.org/officeDocument/2006/relationships/slideMaster" Target="slideMasters/slideMaster1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9" Type="http://schemas.openxmlformats.org/officeDocument/2006/relationships/slide" Target="slides/slide5.xml"/><Relationship Id="rId10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1D8A83-A817-41E3-A602-3B517E18334E}" type="datetimeFigureOut">
              <a:rPr lang="en-GB" smtClean="0"/>
              <a:t>21/05/15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9350" y="1233488"/>
            <a:ext cx="4437063" cy="3328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3577" y="4748163"/>
            <a:ext cx="5388610" cy="38848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15373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BC110B-1C27-4A5B-8007-E6BF4BB6C5F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17268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Relationship Id="rId3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050" y="3094772"/>
            <a:ext cx="9186861" cy="3779897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930191" y="2448121"/>
            <a:ext cx="5096933" cy="375289"/>
          </a:xfrm>
        </p:spPr>
        <p:txBody>
          <a:bodyPr/>
          <a:lstStyle>
            <a:lvl1pPr marL="0" indent="0">
              <a:buNone/>
              <a:defRPr b="1" baseline="0"/>
            </a:lvl1pPr>
          </a:lstStyle>
          <a:p>
            <a:pPr lvl="0"/>
            <a:r>
              <a:rPr lang="en-US" dirty="0" smtClean="0"/>
              <a:t>Presenter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930191" y="4552754"/>
            <a:ext cx="5003270" cy="43634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 smtClean="0"/>
              <a:t>Event, Location</a:t>
            </a:r>
            <a:endParaRPr lang="en-GB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64168" y="272717"/>
            <a:ext cx="9023685" cy="1195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772258" y="770731"/>
            <a:ext cx="1834330" cy="977860"/>
          </a:xfrm>
          <a:prstGeom prst="rect">
            <a:avLst/>
          </a:prstGeom>
        </p:spPr>
      </p:pic>
      <p:sp>
        <p:nvSpPr>
          <p:cNvPr id="12" name="Text Placeholder 10"/>
          <p:cNvSpPr>
            <a:spLocks noGrp="1"/>
          </p:cNvSpPr>
          <p:nvPr>
            <p:ph type="body" sz="quarter" idx="17" hasCustomPrompt="1"/>
          </p:nvPr>
        </p:nvSpPr>
        <p:spPr>
          <a:xfrm>
            <a:off x="930191" y="1830667"/>
            <a:ext cx="5012795" cy="503459"/>
          </a:xfrm>
        </p:spPr>
        <p:txBody>
          <a:bodyPr>
            <a:normAutofit/>
          </a:bodyPr>
          <a:lstStyle>
            <a:lvl1pPr marL="0" indent="0">
              <a:buNone/>
              <a:defRPr sz="2600"/>
            </a:lvl1pPr>
          </a:lstStyle>
          <a:p>
            <a:pPr lvl="0"/>
            <a:r>
              <a:rPr lang="en-US" dirty="0" smtClean="0"/>
              <a:t>Subtitle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930191" y="1331495"/>
            <a:ext cx="5012795" cy="473242"/>
          </a:xfrm>
        </p:spPr>
        <p:txBody>
          <a:bodyPr>
            <a:noAutofit/>
          </a:bodyPr>
          <a:lstStyle>
            <a:lvl1pPr marL="0" indent="0">
              <a:buNone/>
              <a:defRPr sz="3200" b="1"/>
            </a:lvl1pPr>
          </a:lstStyle>
          <a:p>
            <a:pPr lvl="0"/>
            <a:r>
              <a:rPr lang="en-US" dirty="0" smtClean="0"/>
              <a:t>Title</a:t>
            </a:r>
          </a:p>
        </p:txBody>
      </p:sp>
      <p:sp>
        <p:nvSpPr>
          <p:cNvPr id="13" name="Text Placeholder 6"/>
          <p:cNvSpPr>
            <a:spLocks noGrp="1"/>
          </p:cNvSpPr>
          <p:nvPr>
            <p:ph type="body" sz="quarter" idx="18" hasCustomPrompt="1"/>
          </p:nvPr>
        </p:nvSpPr>
        <p:spPr>
          <a:xfrm>
            <a:off x="930191" y="4921723"/>
            <a:ext cx="5003270" cy="428319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 smtClean="0"/>
              <a:t>Date</a:t>
            </a:r>
            <a:endParaRPr lang="en-GB" dirty="0"/>
          </a:p>
        </p:txBody>
      </p:sp>
      <p:sp>
        <p:nvSpPr>
          <p:cNvPr id="16" name="Text Placeholder 4"/>
          <p:cNvSpPr>
            <a:spLocks noGrp="1"/>
          </p:cNvSpPr>
          <p:nvPr>
            <p:ph type="body" sz="quarter" idx="19" hasCustomPrompt="1"/>
          </p:nvPr>
        </p:nvSpPr>
        <p:spPr>
          <a:xfrm>
            <a:off x="930191" y="2821101"/>
            <a:ext cx="5096933" cy="347215"/>
          </a:xfrm>
        </p:spPr>
        <p:txBody>
          <a:bodyPr/>
          <a:lstStyle>
            <a:lvl1pPr marL="0" indent="0">
              <a:buNone/>
              <a:defRPr b="0" baseline="0"/>
            </a:lvl1pPr>
          </a:lstStyle>
          <a:p>
            <a:pPr lvl="0"/>
            <a:r>
              <a:rPr lang="en-US" dirty="0" smtClean="0"/>
              <a:t>Role in Project, GÉANT Project</a:t>
            </a:r>
          </a:p>
        </p:txBody>
      </p:sp>
      <p:sp>
        <p:nvSpPr>
          <p:cNvPr id="18" name="Text Placeholder 4"/>
          <p:cNvSpPr>
            <a:spLocks noGrp="1"/>
          </p:cNvSpPr>
          <p:nvPr>
            <p:ph type="body" sz="quarter" idx="20" hasCustomPrompt="1"/>
          </p:nvPr>
        </p:nvSpPr>
        <p:spPr>
          <a:xfrm>
            <a:off x="930191" y="3166006"/>
            <a:ext cx="5096933" cy="347215"/>
          </a:xfrm>
        </p:spPr>
        <p:txBody>
          <a:bodyPr/>
          <a:lstStyle>
            <a:lvl1pPr marL="0" indent="0">
              <a:buNone/>
              <a:defRPr b="0" baseline="0"/>
            </a:lvl1pPr>
          </a:lstStyle>
          <a:p>
            <a:pPr lvl="0"/>
            <a:r>
              <a:rPr lang="en-US" dirty="0" smtClean="0"/>
              <a:t>Role in Organisation, Organisation Name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1" hasCustomPrompt="1"/>
          </p:nvPr>
        </p:nvSpPr>
        <p:spPr>
          <a:xfrm>
            <a:off x="1115094" y="3682167"/>
            <a:ext cx="914400" cy="190399"/>
          </a:xfrm>
        </p:spPr>
        <p:txBody>
          <a:bodyPr>
            <a:normAutofit/>
          </a:bodyPr>
          <a:lstStyle>
            <a:lvl1pPr marL="0" indent="0">
              <a:buNone/>
              <a:defRPr sz="800"/>
            </a:lvl1pPr>
          </a:lstStyle>
          <a:p>
            <a:pPr lvl="0"/>
            <a:r>
              <a:rPr lang="en-US" dirty="0" smtClean="0"/>
              <a:t>Logo (optional)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64422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1716834"/>
            <a:ext cx="4629150" cy="414421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716834"/>
            <a:ext cx="3236119" cy="415215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76E6A-F32A-4612-884C-86870357C6B4}" type="slidenum">
              <a:rPr lang="en-GB" smtClean="0"/>
              <a:t>‹#›</a:t>
            </a:fld>
            <a:endParaRPr lang="en-GB"/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341733" y="74646"/>
            <a:ext cx="720906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891881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yle Gu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/>
            </a:lvl1pPr>
          </a:lstStyle>
          <a:p>
            <a:fld id="{6F576E6A-F32A-4612-884C-86870357C6B4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2" name="TextBox 1"/>
          <p:cNvSpPr txBox="1"/>
          <p:nvPr userDrawn="1"/>
        </p:nvSpPr>
        <p:spPr>
          <a:xfrm>
            <a:off x="489285" y="304799"/>
            <a:ext cx="555338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 smtClean="0">
                <a:solidFill>
                  <a:srgbClr val="003F5D"/>
                </a:solidFill>
              </a:rPr>
              <a:t>Style</a:t>
            </a:r>
            <a:r>
              <a:rPr lang="en-GB" sz="2400" b="1" baseline="0" dirty="0" smtClean="0">
                <a:solidFill>
                  <a:srgbClr val="003F5D"/>
                </a:solidFill>
              </a:rPr>
              <a:t> Guide</a:t>
            </a:r>
          </a:p>
          <a:p>
            <a:r>
              <a:rPr lang="en-GB" sz="2400" baseline="0" dirty="0" smtClean="0">
                <a:solidFill>
                  <a:srgbClr val="ED1556"/>
                </a:solidFill>
              </a:rPr>
              <a:t>A Guide to Using the New GÉANT Template</a:t>
            </a:r>
            <a:endParaRPr lang="en-GB" sz="2400" dirty="0">
              <a:solidFill>
                <a:srgbClr val="ED1556"/>
              </a:solidFill>
            </a:endParaRPr>
          </a:p>
        </p:txBody>
      </p:sp>
      <p:sp>
        <p:nvSpPr>
          <p:cNvPr id="4" name="TextBox 3"/>
          <p:cNvSpPr txBox="1"/>
          <p:nvPr userDrawn="1"/>
        </p:nvSpPr>
        <p:spPr>
          <a:xfrm>
            <a:off x="585273" y="1331499"/>
            <a:ext cx="7612243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>
                <a:solidFill>
                  <a:srgbClr val="003F5D"/>
                </a:solidFill>
              </a:rPr>
              <a:t>This template is for use both to</a:t>
            </a:r>
            <a:r>
              <a:rPr lang="en-GB" baseline="0" dirty="0" smtClean="0">
                <a:solidFill>
                  <a:srgbClr val="003F5D"/>
                </a:solidFill>
              </a:rPr>
              <a:t> present information on behalf of the GÉANT Project (GN4-1) and for the organisation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baseline="0" dirty="0" smtClean="0">
              <a:solidFill>
                <a:srgbClr val="003F5D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aseline="0" dirty="0" smtClean="0">
                <a:solidFill>
                  <a:srgbClr val="003F5D"/>
                </a:solidFill>
              </a:rPr>
              <a:t>Font is Calibri and will auto-size. Avoid using a font size less than 18pt.  Main font colour is Teal, </a:t>
            </a:r>
            <a:r>
              <a:rPr lang="en-GB" baseline="0" dirty="0" smtClean="0">
                <a:solidFill>
                  <a:srgbClr val="ED1556"/>
                </a:solidFill>
              </a:rPr>
              <a:t>Subtitle colour is Crimson and should be used sparingly. </a:t>
            </a:r>
            <a:r>
              <a:rPr lang="en-GB" baseline="0" dirty="0" smtClean="0">
                <a:solidFill>
                  <a:srgbClr val="003F5D"/>
                </a:solidFill>
              </a:rPr>
              <a:t>If the colours are not shown in PowerPoint use the colour picker to select the correct colour from the logo or these samples</a:t>
            </a:r>
            <a:endParaRPr lang="en-GB" baseline="0" dirty="0" smtClean="0">
              <a:solidFill>
                <a:srgbClr val="ED1556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baseline="0" dirty="0" smtClean="0">
              <a:solidFill>
                <a:srgbClr val="ED1556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aseline="0" dirty="0" smtClean="0">
                <a:solidFill>
                  <a:srgbClr val="003F5D"/>
                </a:solidFill>
              </a:rPr>
              <a:t>The title slide has space for the speaker’s own organisation logo which should be no larger than the main GÉANT logo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baseline="0" dirty="0" smtClean="0">
              <a:solidFill>
                <a:srgbClr val="003F5D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aseline="0" dirty="0" smtClean="0">
                <a:solidFill>
                  <a:srgbClr val="003F5D"/>
                </a:solidFill>
              </a:rPr>
              <a:t>There are two end slide versions: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baseline="0" dirty="0" smtClean="0">
                <a:solidFill>
                  <a:srgbClr val="003F5D"/>
                </a:solidFill>
              </a:rPr>
              <a:t>One for Project (GN4-1) presentations which includes EU logo, copyright, and funding statement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baseline="0" dirty="0" smtClean="0">
                <a:solidFill>
                  <a:srgbClr val="003F5D"/>
                </a:solidFill>
              </a:rPr>
              <a:t>One for when presenting on behalf of the organisation</a:t>
            </a:r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GB" baseline="0" dirty="0" smtClean="0">
                <a:solidFill>
                  <a:srgbClr val="003F5D"/>
                </a:solidFill>
              </a:rPr>
              <a:t> </a:t>
            </a:r>
          </a:p>
          <a:p>
            <a:pPr marL="0" lvl="0" indent="0">
              <a:buFont typeface="Arial" panose="020B0604020202020204" pitchFamily="34" charset="0"/>
              <a:buNone/>
            </a:pPr>
            <a:r>
              <a:rPr lang="en-GB" baseline="0" dirty="0" smtClean="0">
                <a:solidFill>
                  <a:srgbClr val="003F5D"/>
                </a:solidFill>
              </a:rPr>
              <a:t>If in doubt contact your line manager for clarification on which version to use</a:t>
            </a:r>
            <a:endParaRPr lang="en-GB" dirty="0">
              <a:solidFill>
                <a:srgbClr val="003F5D"/>
              </a:solidFill>
            </a:endParaRPr>
          </a:p>
        </p:txBody>
      </p:sp>
      <p:sp>
        <p:nvSpPr>
          <p:cNvPr id="5" name="Oval 4"/>
          <p:cNvSpPr/>
          <p:nvPr userDrawn="1"/>
        </p:nvSpPr>
        <p:spPr>
          <a:xfrm>
            <a:off x="6448923" y="3046373"/>
            <a:ext cx="545432" cy="529390"/>
          </a:xfrm>
          <a:prstGeom prst="ellipse">
            <a:avLst/>
          </a:prstGeom>
          <a:solidFill>
            <a:srgbClr val="003F5D"/>
          </a:solidFill>
          <a:ln>
            <a:solidFill>
              <a:srgbClr val="003F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Oval 8"/>
          <p:cNvSpPr/>
          <p:nvPr userDrawn="1"/>
        </p:nvSpPr>
        <p:spPr>
          <a:xfrm>
            <a:off x="5694943" y="3046373"/>
            <a:ext cx="545432" cy="529390"/>
          </a:xfrm>
          <a:prstGeom prst="ellipse">
            <a:avLst/>
          </a:prstGeom>
          <a:solidFill>
            <a:srgbClr val="ED1556"/>
          </a:solidFill>
          <a:ln>
            <a:solidFill>
              <a:srgbClr val="ED15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80453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Slide for GN4 related presenta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576E6A-F32A-4612-884C-86870357C6B4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7" name="Rectangle 16"/>
          <p:cNvSpPr/>
          <p:nvPr userDrawn="1"/>
        </p:nvSpPr>
        <p:spPr>
          <a:xfrm>
            <a:off x="0" y="-8021"/>
            <a:ext cx="9144000" cy="6858000"/>
          </a:xfrm>
          <a:prstGeom prst="rect">
            <a:avLst/>
          </a:prstGeom>
          <a:solidFill>
            <a:srgbClr val="1C41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 dirty="0"/>
          </a:p>
        </p:txBody>
      </p:sp>
      <p:sp>
        <p:nvSpPr>
          <p:cNvPr id="12" name="Rectangle 11"/>
          <p:cNvSpPr/>
          <p:nvPr userDrawn="1"/>
        </p:nvSpPr>
        <p:spPr>
          <a:xfrm>
            <a:off x="0" y="857250"/>
            <a:ext cx="9144000" cy="5143500"/>
          </a:xfrm>
          <a:prstGeom prst="rect">
            <a:avLst/>
          </a:prstGeom>
          <a:solidFill>
            <a:srgbClr val="1C41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13" name="Rectangle 12"/>
          <p:cNvSpPr/>
          <p:nvPr userDrawn="1"/>
        </p:nvSpPr>
        <p:spPr>
          <a:xfrm>
            <a:off x="1941584" y="1024187"/>
            <a:ext cx="5602848" cy="3984690"/>
          </a:xfrm>
          <a:prstGeom prst="rect">
            <a:avLst/>
          </a:prstGeom>
          <a:blipFill dpi="0" rotWithShape="1">
            <a:blip r:embed="rId2">
              <a:alphaModFix amt="12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14" name="Title 3"/>
          <p:cNvSpPr txBox="1">
            <a:spLocks/>
          </p:cNvSpPr>
          <p:nvPr userDrawn="1"/>
        </p:nvSpPr>
        <p:spPr>
          <a:xfrm>
            <a:off x="0" y="2970258"/>
            <a:ext cx="9144000" cy="589228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1" kern="1200" baseline="0">
                <a:solidFill>
                  <a:srgbClr val="004361"/>
                </a:solidFill>
                <a:latin typeface="Calibri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GB" sz="2100" b="0" dirty="0">
                <a:solidFill>
                  <a:schemeClr val="bg1"/>
                </a:solidFill>
              </a:rPr>
              <a:t>Thank you and any questions</a:t>
            </a:r>
          </a:p>
        </p:txBody>
      </p:sp>
      <p:sp>
        <p:nvSpPr>
          <p:cNvPr id="21" name="TextBox 20"/>
          <p:cNvSpPr txBox="1"/>
          <p:nvPr userDrawn="1"/>
        </p:nvSpPr>
        <p:spPr>
          <a:xfrm>
            <a:off x="3002547" y="5294836"/>
            <a:ext cx="31157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dirty="0" smtClean="0">
                <a:solidFill>
                  <a:schemeClr val="bg1"/>
                </a:solidFill>
              </a:rPr>
              <a:t>Networks </a:t>
            </a:r>
            <a:r>
              <a:rPr lang="en-GB" sz="1200" baseline="0" dirty="0" smtClean="0">
                <a:solidFill>
                  <a:schemeClr val="bg1"/>
                </a:solidFill>
              </a:rPr>
              <a:t>∙ Services ∙ People         </a:t>
            </a: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dirty="0" smtClean="0">
                <a:solidFill>
                  <a:schemeClr val="bg1"/>
                </a:solidFill>
              </a:rPr>
              <a:t>www.geant.org</a:t>
            </a:r>
          </a:p>
          <a:p>
            <a:pPr algn="ctr"/>
            <a:r>
              <a:rPr lang="en-GB" sz="1200" i="0" baseline="0" dirty="0" smtClean="0">
                <a:solidFill>
                  <a:schemeClr val="bg1"/>
                </a:solidFill>
              </a:rPr>
              <a:t> </a:t>
            </a:r>
            <a:endParaRPr lang="en-GB" sz="1200" i="0" dirty="0">
              <a:solidFill>
                <a:schemeClr val="bg1"/>
              </a:solidFill>
            </a:endParaRPr>
          </a:p>
        </p:txBody>
      </p:sp>
      <p:sp>
        <p:nvSpPr>
          <p:cNvPr id="22" name="TextBox 21"/>
          <p:cNvSpPr txBox="1"/>
          <p:nvPr userDrawn="1"/>
        </p:nvSpPr>
        <p:spPr>
          <a:xfrm>
            <a:off x="678947" y="6254092"/>
            <a:ext cx="77861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800" kern="1200" dirty="0" smtClean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© GEANT Limited on behalf of the GN4 Phase 1 project.</a:t>
            </a:r>
          </a:p>
          <a:p>
            <a:pPr algn="l"/>
            <a:r>
              <a:rPr lang="en-GB" sz="800" kern="1200" dirty="0" smtClean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The research leading to these results has received funding from the European Union’s Horizon 2020 research and innovation programme under Grant Agreement No. 691567 (GN4-1).</a:t>
            </a:r>
            <a:endParaRPr lang="en-GB" sz="800" dirty="0">
              <a:solidFill>
                <a:schemeClr val="bg1"/>
              </a:solidFill>
            </a:endParaRPr>
          </a:p>
        </p:txBody>
      </p:sp>
      <p:pic>
        <p:nvPicPr>
          <p:cNvPr id="24" name="Picture 2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4799" y="4773547"/>
            <a:ext cx="1219200" cy="529760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054" y="6304265"/>
            <a:ext cx="350587" cy="238209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2041358" y="305910"/>
            <a:ext cx="5061285" cy="350836"/>
          </a:xfrm>
        </p:spPr>
        <p:txBody>
          <a:bodyPr>
            <a:normAutofit/>
          </a:bodyPr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 smtClean="0"/>
              <a:t>Presenter email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85160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Slide for non project presenta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576E6A-F32A-4612-884C-86870357C6B4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7" name="Rectangle 1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1C41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 dirty="0"/>
          </a:p>
        </p:txBody>
      </p:sp>
      <p:sp>
        <p:nvSpPr>
          <p:cNvPr id="12" name="Rectangle 11"/>
          <p:cNvSpPr/>
          <p:nvPr userDrawn="1"/>
        </p:nvSpPr>
        <p:spPr>
          <a:xfrm>
            <a:off x="0" y="857250"/>
            <a:ext cx="9144000" cy="5143500"/>
          </a:xfrm>
          <a:prstGeom prst="rect">
            <a:avLst/>
          </a:prstGeom>
          <a:solidFill>
            <a:srgbClr val="1C41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13" name="Rectangle 12"/>
          <p:cNvSpPr/>
          <p:nvPr userDrawn="1"/>
        </p:nvSpPr>
        <p:spPr>
          <a:xfrm>
            <a:off x="1941584" y="1024187"/>
            <a:ext cx="5602848" cy="3984690"/>
          </a:xfrm>
          <a:prstGeom prst="rect">
            <a:avLst/>
          </a:prstGeom>
          <a:blipFill dpi="0" rotWithShape="1">
            <a:blip r:embed="rId2">
              <a:alphaModFix amt="12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14" name="Title 3"/>
          <p:cNvSpPr txBox="1">
            <a:spLocks/>
          </p:cNvSpPr>
          <p:nvPr userDrawn="1"/>
        </p:nvSpPr>
        <p:spPr>
          <a:xfrm>
            <a:off x="0" y="2970258"/>
            <a:ext cx="9144000" cy="589228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1" kern="1200" baseline="0">
                <a:solidFill>
                  <a:srgbClr val="004361"/>
                </a:solidFill>
                <a:latin typeface="Calibri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GB" sz="2100" b="0" dirty="0">
                <a:solidFill>
                  <a:schemeClr val="bg1"/>
                </a:solidFill>
              </a:rPr>
              <a:t>Thank you and any questions</a:t>
            </a:r>
          </a:p>
        </p:txBody>
      </p:sp>
      <p:sp>
        <p:nvSpPr>
          <p:cNvPr id="21" name="TextBox 20"/>
          <p:cNvSpPr txBox="1"/>
          <p:nvPr userDrawn="1"/>
        </p:nvSpPr>
        <p:spPr>
          <a:xfrm>
            <a:off x="3002547" y="5623697"/>
            <a:ext cx="31157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dirty="0" smtClean="0">
                <a:solidFill>
                  <a:schemeClr val="bg1"/>
                </a:solidFill>
              </a:rPr>
              <a:t>Networks </a:t>
            </a:r>
            <a:r>
              <a:rPr lang="en-GB" sz="1200" baseline="0" dirty="0" smtClean="0">
                <a:solidFill>
                  <a:schemeClr val="bg1"/>
                </a:solidFill>
              </a:rPr>
              <a:t>∙ Services ∙ People         </a:t>
            </a: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dirty="0" smtClean="0">
                <a:solidFill>
                  <a:schemeClr val="bg1"/>
                </a:solidFill>
              </a:rPr>
              <a:t>www.geant.org</a:t>
            </a:r>
          </a:p>
          <a:p>
            <a:pPr algn="ctr"/>
            <a:r>
              <a:rPr lang="en-GB" sz="1200" i="0" baseline="0" dirty="0" smtClean="0">
                <a:solidFill>
                  <a:schemeClr val="bg1"/>
                </a:solidFill>
              </a:rPr>
              <a:t> </a:t>
            </a:r>
            <a:endParaRPr lang="en-GB" sz="1200" i="0" dirty="0">
              <a:solidFill>
                <a:schemeClr val="bg1"/>
              </a:solidFill>
            </a:endParaRPr>
          </a:p>
        </p:txBody>
      </p:sp>
      <p:pic>
        <p:nvPicPr>
          <p:cNvPr id="24" name="Picture 2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4799" y="5102408"/>
            <a:ext cx="1219200" cy="529760"/>
          </a:xfrm>
          <a:prstGeom prst="rect">
            <a:avLst/>
          </a:prstGeom>
        </p:spPr>
      </p:pic>
      <p:sp>
        <p:nvSpPr>
          <p:cNvPr id="10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2041358" y="305910"/>
            <a:ext cx="5061285" cy="350836"/>
          </a:xfrm>
        </p:spPr>
        <p:txBody>
          <a:bodyPr>
            <a:normAutofit/>
          </a:bodyPr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 smtClean="0"/>
              <a:t>Presenter email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23395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000">
                <a:latin typeface="+mn-lt"/>
              </a:defRPr>
            </a:lvl1pPr>
            <a:lvl2pPr>
              <a:defRPr>
                <a:solidFill>
                  <a:srgbClr val="004361"/>
                </a:solidFill>
                <a:latin typeface="+mn-lt"/>
              </a:defRPr>
            </a:lvl2pPr>
            <a:lvl3pPr>
              <a:defRPr>
                <a:solidFill>
                  <a:srgbClr val="003F5E"/>
                </a:solidFill>
                <a:latin typeface="+mn-lt"/>
              </a:defRPr>
            </a:lvl3pPr>
            <a:lvl4pPr>
              <a:defRPr>
                <a:latin typeface="+mn-lt"/>
              </a:defRPr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/>
            </a:lvl1pPr>
          </a:lstStyle>
          <a:p>
            <a:fld id="{6F576E6A-F32A-4612-884C-86870357C6B4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341733" y="74646"/>
            <a:ext cx="720906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31399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1825625"/>
            <a:ext cx="4171950" cy="4351338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>
            <a:lvl1pPr>
              <a:defRPr sz="2000"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76E6A-F32A-4612-884C-86870357C6B4}" type="slidenum">
              <a:rPr lang="en-GB" smtClean="0"/>
              <a:t>‹#›</a:t>
            </a:fld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08776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1951" y="1681163"/>
            <a:ext cx="413623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1951" y="2489201"/>
            <a:ext cx="4164806" cy="37004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76E6A-F32A-4612-884C-86870357C6B4}" type="slidenum">
              <a:rPr lang="en-GB" smtClean="0"/>
              <a:t>‹#›</a:t>
            </a:fld>
            <a:endParaRPr lang="en-GB"/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341733" y="74646"/>
            <a:ext cx="720906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894822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6:33 Text 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3376" y="1524000"/>
            <a:ext cx="5898092" cy="4652963"/>
          </a:xfrm>
        </p:spPr>
        <p:txBody>
          <a:bodyPr/>
          <a:lstStyle>
            <a:lvl1pPr>
              <a:defRPr sz="2000">
                <a:latin typeface="+mn-lt"/>
              </a:defRPr>
            </a:lvl1pPr>
            <a:lvl2pPr>
              <a:defRPr>
                <a:solidFill>
                  <a:srgbClr val="004361"/>
                </a:solidFill>
                <a:latin typeface="+mn-lt"/>
              </a:defRPr>
            </a:lvl2pPr>
            <a:lvl3pPr>
              <a:defRPr>
                <a:solidFill>
                  <a:srgbClr val="003F5E"/>
                </a:solidFill>
                <a:latin typeface="+mn-lt"/>
              </a:defRPr>
            </a:lvl3pPr>
            <a:lvl4pPr>
              <a:defRPr>
                <a:latin typeface="+mn-lt"/>
              </a:defRPr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/>
            </a:lvl1pPr>
          </a:lstStyle>
          <a:p>
            <a:fld id="{6F576E6A-F32A-4612-884C-86870357C6B4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341733" y="74646"/>
            <a:ext cx="720906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cxnSp>
        <p:nvCxnSpPr>
          <p:cNvPr id="4" name="Straight Connector 3"/>
          <p:cNvCxnSpPr/>
          <p:nvPr userDrawn="1"/>
        </p:nvCxnSpPr>
        <p:spPr>
          <a:xfrm>
            <a:off x="6239933" y="1532467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6451593" y="1532467"/>
            <a:ext cx="2" cy="4682066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36513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76E6A-F32A-4612-884C-86870357C6B4}" type="slidenum">
              <a:rPr lang="en-GB" smtClean="0"/>
              <a:t>‹#›</a:t>
            </a:fld>
            <a:endParaRPr lang="en-GB"/>
          </a:p>
        </p:txBody>
      </p: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341733" y="74646"/>
            <a:ext cx="720906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750773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p Image Bar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76E6A-F32A-4612-884C-86870357C6B4}" type="slidenum">
              <a:rPr lang="en-GB" smtClean="0"/>
              <a:t>‹#›</a:t>
            </a:fld>
            <a:endParaRPr lang="en-GB"/>
          </a:p>
        </p:txBody>
      </p:sp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341733" y="74646"/>
            <a:ext cx="720906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2" name="Rectangle 1"/>
          <p:cNvSpPr/>
          <p:nvPr userDrawn="1"/>
        </p:nvSpPr>
        <p:spPr>
          <a:xfrm>
            <a:off x="0" y="1676400"/>
            <a:ext cx="9144000" cy="2165684"/>
          </a:xfrm>
          <a:prstGeom prst="rect">
            <a:avLst/>
          </a:prstGeom>
          <a:solidFill>
            <a:srgbClr val="004361"/>
          </a:solidFill>
          <a:ln>
            <a:solidFill>
              <a:srgbClr val="013F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352928" y="4083050"/>
            <a:ext cx="8406062" cy="218139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725052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Image Bar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76E6A-F32A-4612-884C-86870357C6B4}" type="slidenum">
              <a:rPr lang="en-GB" smtClean="0"/>
              <a:t>‹#›</a:t>
            </a:fld>
            <a:endParaRPr lang="en-GB"/>
          </a:p>
        </p:txBody>
      </p:sp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341733" y="74646"/>
            <a:ext cx="720906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6" name="Rectangle 5"/>
          <p:cNvSpPr/>
          <p:nvPr userDrawn="1"/>
        </p:nvSpPr>
        <p:spPr>
          <a:xfrm>
            <a:off x="0" y="3858126"/>
            <a:ext cx="9144000" cy="2165684"/>
          </a:xfrm>
          <a:prstGeom prst="rect">
            <a:avLst/>
          </a:prstGeom>
          <a:solidFill>
            <a:srgbClr val="004361"/>
          </a:solidFill>
          <a:ln>
            <a:solidFill>
              <a:srgbClr val="013F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336215" y="1524586"/>
            <a:ext cx="8486943" cy="210093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972521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1651518"/>
            <a:ext cx="4629150" cy="4209532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642188"/>
            <a:ext cx="3236119" cy="42268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76E6A-F32A-4612-884C-86870357C6B4}" type="slidenum">
              <a:rPr lang="en-GB" smtClean="0"/>
              <a:t>‹#›</a:t>
            </a:fld>
            <a:endParaRPr lang="en-GB"/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341733" y="74646"/>
            <a:ext cx="720906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340335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theme" Target="../theme/theme1.xml"/><Relationship Id="rId15" Type="http://schemas.openxmlformats.org/officeDocument/2006/relationships/image" Target="../media/image1.jpg"/><Relationship Id="rId16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0201" y="203200"/>
            <a:ext cx="6780516" cy="9277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Slide Title</a:t>
            </a:r>
            <a:br>
              <a:rPr lang="en-US" dirty="0" smtClean="0"/>
            </a:br>
            <a:r>
              <a:rPr lang="en-US" dirty="0" smtClean="0"/>
              <a:t>subtitle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3375" y="1524000"/>
            <a:ext cx="8181975" cy="4652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96359" y="6406016"/>
            <a:ext cx="555766" cy="2748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576E6A-F32A-4612-884C-86870357C6B4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426875" y="6413247"/>
            <a:ext cx="8362562" cy="0"/>
          </a:xfrm>
          <a:prstGeom prst="line">
            <a:avLst/>
          </a:prstGeom>
          <a:ln w="12700" cap="rnd">
            <a:solidFill>
              <a:srgbClr val="ED155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 userDrawn="1"/>
        </p:nvSpPr>
        <p:spPr>
          <a:xfrm>
            <a:off x="355599" y="6457890"/>
            <a:ext cx="31157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000" dirty="0" smtClean="0">
                <a:solidFill>
                  <a:srgbClr val="003F5E"/>
                </a:solidFill>
              </a:rPr>
              <a:t>Networks </a:t>
            </a:r>
            <a:r>
              <a:rPr lang="en-GB" sz="1000" baseline="0" dirty="0" smtClean="0">
                <a:solidFill>
                  <a:srgbClr val="003F5E"/>
                </a:solidFill>
              </a:rPr>
              <a:t>∙ Services ∙ People           </a:t>
            </a:r>
            <a:r>
              <a:rPr lang="en-GB" sz="1000" b="0" i="1" dirty="0" smtClean="0">
                <a:solidFill>
                  <a:srgbClr val="004361"/>
                </a:solidFill>
              </a:rPr>
              <a:t>www.geant.org</a:t>
            </a:r>
          </a:p>
          <a:p>
            <a:r>
              <a:rPr lang="en-GB" sz="1000" baseline="0" dirty="0" smtClean="0">
                <a:solidFill>
                  <a:srgbClr val="003F5E"/>
                </a:solidFill>
              </a:rPr>
              <a:t> </a:t>
            </a:r>
            <a:endParaRPr lang="en-GB" sz="1000" dirty="0">
              <a:solidFill>
                <a:srgbClr val="003F5E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4987" y="219648"/>
            <a:ext cx="1691439" cy="75992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590" y="1015675"/>
            <a:ext cx="8678778" cy="314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2331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0" r:id="rId2"/>
    <p:sldLayoutId id="2147483652" r:id="rId3"/>
    <p:sldLayoutId id="2147483653" r:id="rId4"/>
    <p:sldLayoutId id="2147483660" r:id="rId5"/>
    <p:sldLayoutId id="2147483654" r:id="rId6"/>
    <p:sldLayoutId id="2147483655" r:id="rId7"/>
    <p:sldLayoutId id="2147483659" r:id="rId8"/>
    <p:sldLayoutId id="2147483656" r:id="rId9"/>
    <p:sldLayoutId id="2147483657" r:id="rId10"/>
    <p:sldLayoutId id="2147483663" r:id="rId11"/>
    <p:sldLayoutId id="2147483661" r:id="rId12"/>
    <p:sldLayoutId id="2147483662" r:id="rId1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rgbClr val="004361"/>
          </a:solidFill>
          <a:latin typeface="+mn-lt"/>
          <a:ea typeface="Verdana" panose="020B0604030504040204" pitchFamily="34" charset="0"/>
          <a:cs typeface="Verdana" panose="020B060403050404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rgbClr val="004360"/>
          </a:solidFill>
          <a:latin typeface="+mn-lt"/>
          <a:ea typeface="Verdana" panose="020B0604030504040204" pitchFamily="34" charset="0"/>
          <a:cs typeface="Verdana" panose="020B060403050404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004361"/>
          </a:solidFill>
          <a:latin typeface="+mn-lt"/>
          <a:ea typeface="Verdana" panose="020B0604030504040204" pitchFamily="34" charset="0"/>
          <a:cs typeface="Verdana" panose="020B060403050404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003F5E"/>
          </a:solidFill>
          <a:latin typeface="+mn-lt"/>
          <a:ea typeface="Verdana" panose="020B0604030504040204" pitchFamily="34" charset="0"/>
          <a:cs typeface="Verdana" panose="020B060403050404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004360"/>
          </a:solidFill>
          <a:latin typeface="+mn-lt"/>
          <a:ea typeface="Verdana" panose="020B0604030504040204" pitchFamily="34" charset="0"/>
          <a:cs typeface="Verdana" panose="020B060403050404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004360"/>
          </a:solidFill>
          <a:latin typeface="+mn-lt"/>
          <a:ea typeface="Verdana" panose="020B0604030504040204" pitchFamily="34" charset="0"/>
          <a:cs typeface="Verdana" panose="020B060403050404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930191" y="3044685"/>
            <a:ext cx="5096933" cy="375289"/>
          </a:xfrm>
        </p:spPr>
        <p:txBody>
          <a:bodyPr/>
          <a:lstStyle/>
          <a:p>
            <a:r>
              <a:rPr lang="en-GB" dirty="0" smtClean="0"/>
              <a:t>Nicole Harris, G</a:t>
            </a:r>
            <a:r>
              <a:rPr lang="en-GB" dirty="0" smtClean="0"/>
              <a:t>ÉANT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GB" dirty="0" smtClean="0"/>
              <a:t>45</a:t>
            </a:r>
            <a:r>
              <a:rPr lang="en-GB" baseline="30000" dirty="0" smtClean="0"/>
              <a:t>th</a:t>
            </a:r>
            <a:r>
              <a:rPr lang="en-GB" dirty="0" smtClean="0"/>
              <a:t> TF-CSIRT Meeting, Poznan, Poland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7"/>
          </p:nvPr>
        </p:nvSpPr>
        <p:spPr>
          <a:xfrm>
            <a:off x="930191" y="2427231"/>
            <a:ext cx="6612046" cy="503459"/>
          </a:xfrm>
        </p:spPr>
        <p:txBody>
          <a:bodyPr>
            <a:normAutofit fontScale="92500"/>
          </a:bodyPr>
          <a:lstStyle/>
          <a:p>
            <a:r>
              <a:rPr lang="en-GB" dirty="0" smtClean="0"/>
              <a:t>Working Group: TI Service Requirements review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4"/>
          </p:nvPr>
        </p:nvSpPr>
        <p:spPr>
          <a:xfrm>
            <a:off x="930191" y="1928059"/>
            <a:ext cx="5012795" cy="473242"/>
          </a:xfrm>
        </p:spPr>
        <p:txBody>
          <a:bodyPr/>
          <a:lstStyle/>
          <a:p>
            <a:r>
              <a:rPr lang="en-GB" dirty="0" smtClean="0"/>
              <a:t>TF-CSIRT</a:t>
            </a:r>
            <a:endParaRPr lang="en-GB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 smtClean="0"/>
              <a:t>21</a:t>
            </a:r>
            <a:r>
              <a:rPr lang="en-GB" baseline="30000" dirty="0" smtClean="0"/>
              <a:t>st</a:t>
            </a:r>
            <a:r>
              <a:rPr lang="en-GB" dirty="0" smtClean="0"/>
              <a:t> May 2015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405269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2011 Review </a:t>
            </a:r>
            <a:r>
              <a:rPr lang="en-GB" dirty="0" smtClean="0"/>
              <a:t>of TF-CSIRT, Trusted Introducer and TRANSITS.</a:t>
            </a:r>
          </a:p>
          <a:p>
            <a:endParaRPr lang="en-GB" dirty="0"/>
          </a:p>
          <a:p>
            <a:r>
              <a:rPr lang="en-GB" dirty="0" smtClean="0"/>
              <a:t>Lead by Kevin </a:t>
            </a:r>
            <a:r>
              <a:rPr lang="en-GB" dirty="0" err="1" smtClean="0"/>
              <a:t>Meynell</a:t>
            </a:r>
            <a:r>
              <a:rPr lang="en-GB" dirty="0" smtClean="0"/>
              <a:t> with Serge </a:t>
            </a:r>
            <a:r>
              <a:rPr lang="en-GB" dirty="0" err="1"/>
              <a:t>Droz</a:t>
            </a:r>
            <a:r>
              <a:rPr lang="en-GB" dirty="0"/>
              <a:t>, Lionel </a:t>
            </a:r>
            <a:r>
              <a:rPr lang="en-GB" dirty="0" err="1"/>
              <a:t>Ferette</a:t>
            </a:r>
            <a:r>
              <a:rPr lang="en-GB" dirty="0"/>
              <a:t>, </a:t>
            </a:r>
            <a:r>
              <a:rPr lang="en-GB" dirty="0" err="1"/>
              <a:t>Baiba</a:t>
            </a:r>
            <a:r>
              <a:rPr lang="en-GB" dirty="0"/>
              <a:t> </a:t>
            </a:r>
            <a:r>
              <a:rPr lang="en-GB" dirty="0" err="1" smtClean="0"/>
              <a:t>Kaskina</a:t>
            </a:r>
            <a:r>
              <a:rPr lang="en-GB" dirty="0"/>
              <a:t>, </a:t>
            </a:r>
            <a:r>
              <a:rPr lang="en-GB" dirty="0" err="1"/>
              <a:t>Toomas</a:t>
            </a:r>
            <a:r>
              <a:rPr lang="en-GB" dirty="0"/>
              <a:t> </a:t>
            </a:r>
            <a:r>
              <a:rPr lang="en-GB" dirty="0" err="1" smtClean="0"/>
              <a:t>Lepik</a:t>
            </a:r>
            <a:r>
              <a:rPr lang="en-GB" dirty="0" smtClean="0"/>
              <a:t>, </a:t>
            </a:r>
            <a:r>
              <a:rPr lang="en-GB" dirty="0"/>
              <a:t>Don </a:t>
            </a:r>
            <a:r>
              <a:rPr lang="en-GB" dirty="0" err="1"/>
              <a:t>Stikvoort</a:t>
            </a:r>
            <a:r>
              <a:rPr lang="en-GB" dirty="0"/>
              <a:t> &amp; </a:t>
            </a:r>
            <a:r>
              <a:rPr lang="en-GB" dirty="0" err="1"/>
              <a:t>Wilfried</a:t>
            </a:r>
            <a:r>
              <a:rPr lang="en-GB" dirty="0"/>
              <a:t> </a:t>
            </a:r>
            <a:r>
              <a:rPr lang="en-GB" dirty="0" err="1" smtClean="0"/>
              <a:t>Woeber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GB" dirty="0" smtClean="0"/>
              <a:t>Set out structure currently used for TF-CSIRT and its related services including the new TF-CSIRT Steering Committee approach. </a:t>
            </a:r>
          </a:p>
          <a:p>
            <a:endParaRPr lang="en-GB" dirty="0"/>
          </a:p>
          <a:p>
            <a:r>
              <a:rPr lang="en-GB" dirty="0" smtClean="0"/>
              <a:t>Left open some questions for the future.  The future is here!</a:t>
            </a:r>
          </a:p>
          <a:p>
            <a:endParaRPr lang="en-GB" dirty="0"/>
          </a:p>
          <a:p>
            <a:r>
              <a:rPr lang="en-GB" dirty="0" smtClean="0"/>
              <a:t>Current TI contract runs until 2017 – time to start thinking about what we want for the future.  </a:t>
            </a:r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76E6A-F32A-4612-884C-86870357C6B4}" type="slidenum">
              <a:rPr lang="en-GB" smtClean="0"/>
              <a:pPr/>
              <a:t>2</a:t>
            </a:fld>
            <a:endParaRPr lang="en-GB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Background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395070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To make </a:t>
            </a:r>
            <a:r>
              <a:rPr lang="en-GB" dirty="0"/>
              <a:t>recommendations for future service and community requirements for the Trusted Introducer service </a:t>
            </a:r>
            <a:endParaRPr lang="en-GB" dirty="0" smtClean="0"/>
          </a:p>
          <a:p>
            <a:endParaRPr lang="en-GB" dirty="0"/>
          </a:p>
          <a:p>
            <a:r>
              <a:rPr lang="en-GB" dirty="0" smtClean="0"/>
              <a:t>to </a:t>
            </a:r>
            <a:r>
              <a:rPr lang="en-US" dirty="0"/>
              <a:t>revalidate the changes introduced via the</a:t>
            </a:r>
            <a:r>
              <a:rPr lang="en-US" b="1" dirty="0"/>
              <a:t> “</a:t>
            </a:r>
            <a:r>
              <a:rPr lang="en-GB" dirty="0"/>
              <a:t>Proposal for restructuring TF-CSIRT and the Trusted Introducer Service”. </a:t>
            </a:r>
          </a:p>
          <a:p>
            <a:endParaRPr lang="en-GB" dirty="0"/>
          </a:p>
          <a:p>
            <a:r>
              <a:rPr lang="en-GB" dirty="0"/>
              <a:t>A two-step approach will be undertaken.  </a:t>
            </a:r>
            <a:r>
              <a:rPr lang="en-GB" dirty="0" smtClean="0"/>
              <a:t/>
            </a:r>
            <a:br>
              <a:rPr lang="en-GB" dirty="0" smtClean="0"/>
            </a:br>
            <a:endParaRPr lang="en-GB" dirty="0" smtClean="0"/>
          </a:p>
          <a:p>
            <a:pPr lvl="1"/>
            <a:r>
              <a:rPr lang="en-GB" dirty="0" smtClean="0"/>
              <a:t>The </a:t>
            </a:r>
            <a:r>
              <a:rPr lang="en-GB" dirty="0"/>
              <a:t>first focus of work will be examine the breakdown of services currently provided by the Trusted Introducer service and provide recommendations for future changes. </a:t>
            </a:r>
            <a:endParaRPr lang="en-GB" dirty="0" smtClean="0"/>
          </a:p>
          <a:p>
            <a:pPr lvl="1"/>
            <a:r>
              <a:rPr lang="en-GB" dirty="0" smtClean="0"/>
              <a:t> </a:t>
            </a:r>
            <a:r>
              <a:rPr lang="en-GB" dirty="0"/>
              <a:t>Based on the outcomes of this first stage, the model for service procurement and integration with the TF-CSIRT community will be reviewed. </a:t>
            </a:r>
          </a:p>
          <a:p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76E6A-F32A-4612-884C-86870357C6B4}" type="slidenum">
              <a:rPr lang="en-GB" smtClean="0"/>
              <a:pPr/>
              <a:t>3</a:t>
            </a:fld>
            <a:endParaRPr lang="en-GB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Aim of the Working Group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22798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 smtClean="0"/>
              <a:t>To </a:t>
            </a:r>
            <a:r>
              <a:rPr lang="en-US" dirty="0"/>
              <a:t>review the complete set of services currently provided by Trusted Introducer against community requirements (Phase One). </a:t>
            </a:r>
            <a:endParaRPr lang="en-GB" dirty="0"/>
          </a:p>
          <a:p>
            <a:pPr lvl="0"/>
            <a:r>
              <a:rPr lang="en-US" dirty="0"/>
              <a:t>To revalidate the changes introduced by the “</a:t>
            </a:r>
            <a:r>
              <a:rPr lang="en-GB" dirty="0"/>
              <a:t>Proposal for restructuring TF-CSIRT and the Trusted Introducer Service” and evaluate the success of the approach (Phase Two).</a:t>
            </a:r>
          </a:p>
          <a:p>
            <a:pPr lvl="0"/>
            <a:r>
              <a:rPr lang="en-GB" dirty="0"/>
              <a:t>To evaluate the procurement model used for Trusted Introducer and investigate alternative options (Phase Two). </a:t>
            </a:r>
            <a:r>
              <a:rPr lang="en-GB" dirty="0" smtClean="0"/>
              <a:t/>
            </a:r>
            <a:br>
              <a:rPr lang="en-GB" dirty="0" smtClean="0"/>
            </a:br>
            <a:endParaRPr lang="en-GB" dirty="0"/>
          </a:p>
          <a:p>
            <a:r>
              <a:rPr lang="en-US" b="1" dirty="0"/>
              <a:t>Phase One: </a:t>
            </a:r>
            <a:r>
              <a:rPr lang="en-US" dirty="0"/>
              <a:t>May 2015 – December 2015.  Trusted Introducer service review and future service requirements. </a:t>
            </a:r>
            <a:endParaRPr lang="en-GB" dirty="0"/>
          </a:p>
          <a:p>
            <a:r>
              <a:rPr lang="en-US" b="1" dirty="0"/>
              <a:t>Phase Two: </a:t>
            </a:r>
            <a:r>
              <a:rPr lang="en-US" dirty="0"/>
              <a:t>December 2015 – May 2016.  Revalidation of TF-CSIRT Restructure Model and future procurement requirements.  </a:t>
            </a:r>
            <a:endParaRPr lang="en-GB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76E6A-F32A-4612-884C-86870357C6B4}" type="slidenum">
              <a:rPr lang="en-GB" smtClean="0"/>
              <a:pPr/>
              <a:t>4</a:t>
            </a:fld>
            <a:endParaRPr lang="en-GB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Objectives and Duration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91698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Phase </a:t>
            </a:r>
            <a:r>
              <a:rPr lang="en-US" dirty="0"/>
              <a:t>One: </a:t>
            </a:r>
            <a:endParaRPr lang="en-US" dirty="0" smtClean="0"/>
          </a:p>
          <a:p>
            <a:pPr lvl="1"/>
            <a:r>
              <a:rPr lang="en-US" sz="2000" dirty="0" smtClean="0"/>
              <a:t>A </a:t>
            </a:r>
            <a:r>
              <a:rPr lang="en-US" sz="2000" dirty="0"/>
              <a:t>set of recommendations will be produced by December 2015. </a:t>
            </a:r>
            <a:endParaRPr lang="en-GB" sz="2000" dirty="0"/>
          </a:p>
          <a:p>
            <a:pPr marL="0" indent="0">
              <a:buNone/>
            </a:pPr>
            <a:endParaRPr lang="en-GB" dirty="0"/>
          </a:p>
          <a:p>
            <a:r>
              <a:rPr lang="en-US" dirty="0"/>
              <a:t>Phase Two: </a:t>
            </a:r>
            <a:endParaRPr lang="en-US" dirty="0" smtClean="0"/>
          </a:p>
          <a:p>
            <a:pPr lvl="1"/>
            <a:r>
              <a:rPr lang="en-US" sz="2000" dirty="0" smtClean="0"/>
              <a:t>A review </a:t>
            </a:r>
            <a:r>
              <a:rPr lang="en-US" sz="2000" dirty="0"/>
              <a:t>paper will be produced by May 2016.  </a:t>
            </a:r>
            <a:endParaRPr lang="en-US" sz="2000" dirty="0" smtClean="0"/>
          </a:p>
          <a:p>
            <a:pPr lvl="1"/>
            <a:endParaRPr lang="en-US" sz="2000" dirty="0"/>
          </a:p>
          <a:p>
            <a:pPr marL="0" indent="0">
              <a:buNone/>
            </a:pPr>
            <a:r>
              <a:rPr lang="en-US" dirty="0"/>
              <a:t>Whilst the relationship between TRANSITS and TF-CSIRT is in scope for this review, the current structure and </a:t>
            </a:r>
            <a:r>
              <a:rPr lang="en-US" dirty="0" err="1"/>
              <a:t>organisation</a:t>
            </a:r>
            <a:r>
              <a:rPr lang="en-US" dirty="0"/>
              <a:t> of TRANSITS training is out of scope. </a:t>
            </a:r>
            <a:endParaRPr lang="en-GB" dirty="0"/>
          </a:p>
          <a:p>
            <a:pPr marL="0" indent="0">
              <a:buNone/>
            </a:pPr>
            <a:endParaRPr lang="en-GB" sz="2600" dirty="0"/>
          </a:p>
          <a:p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76E6A-F32A-4612-884C-86870357C6B4}" type="slidenum">
              <a:rPr lang="en-GB" smtClean="0"/>
              <a:pPr/>
              <a:t>5</a:t>
            </a:fld>
            <a:endParaRPr lang="en-GB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Deliverables and Scope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26509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dirty="0"/>
              <a:t>Working Group will have up to eight members. </a:t>
            </a:r>
            <a:endParaRPr lang="en-US" dirty="0" smtClean="0"/>
          </a:p>
          <a:p>
            <a:endParaRPr lang="en-US" dirty="0"/>
          </a:p>
          <a:p>
            <a:pPr lvl="1"/>
            <a:r>
              <a:rPr lang="en-US" sz="2000" dirty="0" smtClean="0"/>
              <a:t>6 members from the TF-CSIRT community (that’s you!). </a:t>
            </a:r>
          </a:p>
          <a:p>
            <a:pPr lvl="1"/>
            <a:r>
              <a:rPr lang="en-US" sz="2000" dirty="0" smtClean="0"/>
              <a:t>A representative from the TF-CSIRT SC as chair. </a:t>
            </a:r>
          </a:p>
          <a:p>
            <a:pPr lvl="1"/>
            <a:r>
              <a:rPr lang="en-US" sz="2000" dirty="0" smtClean="0"/>
              <a:t>TF-CSIRT Secretary as secretary to the group.  </a:t>
            </a:r>
            <a:endParaRPr lang="en-GB" sz="2000" dirty="0"/>
          </a:p>
          <a:p>
            <a:pPr marL="0" indent="0">
              <a:buNone/>
            </a:pPr>
            <a:endParaRPr lang="en-GB" dirty="0" smtClean="0"/>
          </a:p>
          <a:p>
            <a:r>
              <a:rPr lang="en-GB" dirty="0" smtClean="0"/>
              <a:t>TI team and TRANSITS team invited to participate and be involved as appropriate.  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76E6A-F32A-4612-884C-86870357C6B4}" type="slidenum">
              <a:rPr lang="en-GB" smtClean="0"/>
              <a:pPr/>
              <a:t>6</a:t>
            </a:fld>
            <a:endParaRPr lang="en-GB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Members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71558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Mailing lists and other communication channels (IRC channels).</a:t>
            </a:r>
          </a:p>
          <a:p>
            <a:r>
              <a:rPr lang="en-US" dirty="0" smtClean="0"/>
              <a:t>Authentication and PKI processes. </a:t>
            </a:r>
          </a:p>
          <a:p>
            <a:r>
              <a:rPr lang="en-US" dirty="0" smtClean="0"/>
              <a:t>Team directory processes.  </a:t>
            </a:r>
          </a:p>
          <a:p>
            <a:r>
              <a:rPr lang="en-US" dirty="0" smtClean="0"/>
              <a:t>Code of Practice.</a:t>
            </a:r>
          </a:p>
          <a:p>
            <a:r>
              <a:rPr lang="en-US" dirty="0" smtClean="0"/>
              <a:t>Assessment models used. </a:t>
            </a:r>
          </a:p>
          <a:p>
            <a:r>
              <a:rPr lang="en-US" dirty="0" smtClean="0"/>
              <a:t>Events and event management. </a:t>
            </a:r>
          </a:p>
          <a:p>
            <a:r>
              <a:rPr lang="en-US" dirty="0" smtClean="0"/>
              <a:t>Testing processes.  </a:t>
            </a:r>
          </a:p>
          <a:p>
            <a:r>
              <a:rPr lang="en-US" dirty="0" smtClean="0"/>
              <a:t>Out-of-Band Alerting. </a:t>
            </a:r>
            <a:endParaRPr lang="en-US" dirty="0"/>
          </a:p>
          <a:p>
            <a:r>
              <a:rPr lang="en-US" dirty="0" smtClean="0"/>
              <a:t>Team types / process for team acceptance / objections. </a:t>
            </a:r>
          </a:p>
          <a:p>
            <a:r>
              <a:rPr lang="en-US" dirty="0" smtClean="0"/>
              <a:t>Complaints process.</a:t>
            </a:r>
          </a:p>
          <a:p>
            <a:r>
              <a:rPr lang="en-US" dirty="0" smtClean="0"/>
              <a:t>Whatever the working group decides is needed. 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76E6A-F32A-4612-884C-86870357C6B4}" type="slidenum">
              <a:rPr lang="en-GB" smtClean="0"/>
              <a:pPr/>
              <a:t>7</a:t>
            </a:fld>
            <a:endParaRPr lang="en-GB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could be included in phase 1?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81784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Volunteer please!</a:t>
            </a:r>
          </a:p>
          <a:p>
            <a:endParaRPr lang="en-US" dirty="0"/>
          </a:p>
          <a:p>
            <a:r>
              <a:rPr lang="en-US" dirty="0" smtClean="0"/>
              <a:t>Please ask questions of any of the Steering Committee.</a:t>
            </a:r>
          </a:p>
          <a:p>
            <a:endParaRPr lang="en-US" dirty="0"/>
          </a:p>
          <a:p>
            <a:r>
              <a:rPr lang="en-US" dirty="0" smtClean="0"/>
              <a:t>Terms of Reference and call for volunteers will be distributed on the list. 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76E6A-F32A-4612-884C-86870357C6B4}" type="slidenum">
              <a:rPr lang="en-GB" smtClean="0"/>
              <a:pPr/>
              <a:t>8</a:t>
            </a:fld>
            <a:endParaRPr lang="en-GB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now?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10143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576E6A-F32A-4612-884C-86870357C6B4}" type="slidenum">
              <a:rPr lang="en-GB" smtClean="0"/>
              <a:pPr/>
              <a:t>9</a:t>
            </a:fld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en-GB" sz="1600" dirty="0" err="1"/>
              <a:t>n</a:t>
            </a:r>
            <a:r>
              <a:rPr lang="en-GB" sz="1600" dirty="0" err="1" smtClean="0"/>
              <a:t>icole.harris@geant.org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2014277181"/>
      </p:ext>
    </p:extLst>
  </p:cSld>
  <p:clrMapOvr>
    <a:masterClrMapping/>
  </p:clrMapOvr>
</p:sld>
</file>

<file path=ppt/theme/theme1.xml><?xml version="1.0" encoding="utf-8"?>
<a:theme xmlns:a="http://schemas.openxmlformats.org/drawingml/2006/main" name="GEANT Associatio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Presentation1" id="{10D0992E-CCCF-45DB-AB26-A4F50B75E4D6}" vid="{C2252C9B-28CB-4431-8278-C26B15A7694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5D342B61AA90142A8D5A114AFFAD389" ma:contentTypeVersion="1" ma:contentTypeDescription="Create a new document." ma:contentTypeScope="" ma:versionID="138dd77d572eb9aa87051d9216bdb443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48c5b5cd9b8d25ff6dd15848836f4270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Scheduling Start Date is a site column created by the Publishing feature. It is used to specify the date and time on which this page will first appear to site visitors.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Scheduling End Date is a site column created by the Publishing feature. It is used to specify the date and time on which this page will no longer appear to site visitors." ma:hidden="tru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9AA3960-760A-4B61-8C8B-DBF90F37C8C8}">
  <ds:schemaRefs>
    <ds:schemaRef ds:uri="http://schemas.microsoft.com/office/2006/metadata/properti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schemas.microsoft.com/sharepoint/v3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FF8F0BB2-8848-4E68-80B0-B0624BDBD58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2C07721-32FF-48B6-9D36-E09F4CC3A69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Final GEANT Association template 16 9 widescreen</Template>
  <TotalTime>1450</TotalTime>
  <Words>471</Words>
  <Application>Microsoft Macintosh PowerPoint</Application>
  <PresentationFormat>On-screen Show (4:3)</PresentationFormat>
  <Paragraphs>72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GEANT Association</vt:lpstr>
      <vt:lpstr>PowerPoint Presentation</vt:lpstr>
      <vt:lpstr>Background </vt:lpstr>
      <vt:lpstr>Aim of the Working Group</vt:lpstr>
      <vt:lpstr>Objectives and Duration</vt:lpstr>
      <vt:lpstr>Deliverables and Scope</vt:lpstr>
      <vt:lpstr>Members</vt:lpstr>
      <vt:lpstr>What could be included in phase 1? </vt:lpstr>
      <vt:lpstr>What now?</vt:lpstr>
      <vt:lpstr>PowerPoint Presentation</vt:lpstr>
    </vt:vector>
  </TitlesOfParts>
  <Company>DANTE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Karl Meyer</dc:creator>
  <cp:lastModifiedBy>Nicole Harris</cp:lastModifiedBy>
  <cp:revision>43</cp:revision>
  <cp:lastPrinted>2015-05-01T10:30:08Z</cp:lastPrinted>
  <dcterms:created xsi:type="dcterms:W3CDTF">2015-04-29T14:13:57Z</dcterms:created>
  <dcterms:modified xsi:type="dcterms:W3CDTF">2015-05-21T08:09:57Z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0x01010015D342B61AA90142A8D5A114AFFAD389</vt:lpwstr>
  </property>
</Properties>
</file>