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13004800" cy="9753600"/>
  <p:notesSz cx="6858000" cy="9144000"/>
  <p:defaultTextStyle>
    <a:lvl1pPr algn="ctr" defTabSz="584200">
      <a:defRPr sz="3800">
        <a:solidFill>
          <a:srgbClr val="FFFFFF"/>
        </a:solidFill>
        <a:latin typeface="+mn-lt"/>
        <a:ea typeface="+mn-ea"/>
        <a:cs typeface="+mn-cs"/>
        <a:sym typeface="Helvetica Light"/>
      </a:defRPr>
    </a:lvl1pPr>
    <a:lvl2pPr indent="228600" algn="ctr" defTabSz="584200">
      <a:defRPr sz="3800">
        <a:solidFill>
          <a:srgbClr val="FFFFFF"/>
        </a:solidFill>
        <a:latin typeface="+mn-lt"/>
        <a:ea typeface="+mn-ea"/>
        <a:cs typeface="+mn-cs"/>
        <a:sym typeface="Helvetica Light"/>
      </a:defRPr>
    </a:lvl2pPr>
    <a:lvl3pPr indent="457200" algn="ctr" defTabSz="584200">
      <a:defRPr sz="3800">
        <a:solidFill>
          <a:srgbClr val="FFFFFF"/>
        </a:solidFill>
        <a:latin typeface="+mn-lt"/>
        <a:ea typeface="+mn-ea"/>
        <a:cs typeface="+mn-cs"/>
        <a:sym typeface="Helvetica Light"/>
      </a:defRPr>
    </a:lvl3pPr>
    <a:lvl4pPr indent="685800" algn="ctr" defTabSz="584200">
      <a:defRPr sz="3800">
        <a:solidFill>
          <a:srgbClr val="FFFFFF"/>
        </a:solidFill>
        <a:latin typeface="+mn-lt"/>
        <a:ea typeface="+mn-ea"/>
        <a:cs typeface="+mn-cs"/>
        <a:sym typeface="Helvetica Light"/>
      </a:defRPr>
    </a:lvl4pPr>
    <a:lvl5pPr indent="914400" algn="ctr" defTabSz="584200">
      <a:defRPr sz="3800">
        <a:solidFill>
          <a:srgbClr val="FFFFFF"/>
        </a:solidFill>
        <a:latin typeface="+mn-lt"/>
        <a:ea typeface="+mn-ea"/>
        <a:cs typeface="+mn-cs"/>
        <a:sym typeface="Helvetica Light"/>
      </a:defRPr>
    </a:lvl5pPr>
    <a:lvl6pPr indent="1143000" algn="ctr" defTabSz="584200">
      <a:defRPr sz="3800">
        <a:solidFill>
          <a:srgbClr val="FFFFFF"/>
        </a:solidFill>
        <a:latin typeface="+mn-lt"/>
        <a:ea typeface="+mn-ea"/>
        <a:cs typeface="+mn-cs"/>
        <a:sym typeface="Helvetica Light"/>
      </a:defRPr>
    </a:lvl6pPr>
    <a:lvl7pPr indent="1371600" algn="ctr" defTabSz="584200">
      <a:defRPr sz="3800">
        <a:solidFill>
          <a:srgbClr val="FFFFFF"/>
        </a:solidFill>
        <a:latin typeface="+mn-lt"/>
        <a:ea typeface="+mn-ea"/>
        <a:cs typeface="+mn-cs"/>
        <a:sym typeface="Helvetica Light"/>
      </a:defRPr>
    </a:lvl7pPr>
    <a:lvl8pPr indent="1600200" algn="ctr" defTabSz="584200">
      <a:defRPr sz="3800">
        <a:solidFill>
          <a:srgbClr val="FFFFFF"/>
        </a:solidFill>
        <a:latin typeface="+mn-lt"/>
        <a:ea typeface="+mn-ea"/>
        <a:cs typeface="+mn-cs"/>
        <a:sym typeface="Helvetica Light"/>
      </a:defRPr>
    </a:lvl8pPr>
    <a:lvl9pPr indent="1828800" algn="ctr" defTabSz="584200">
      <a:defRPr sz="3800">
        <a:solidFill>
          <a:srgbClr val="FFFFFF"/>
        </a:solidFill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89B1A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A433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A433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380" y="-120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59272509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5360" y="3029939"/>
            <a:ext cx="11054080" cy="2090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0720" y="5527040"/>
            <a:ext cx="9103360" cy="24925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0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0240" y="9040143"/>
            <a:ext cx="3034453" cy="519289"/>
          </a:xfrm>
          <a:prstGeom prst="rect">
            <a:avLst/>
          </a:prstGeom>
        </p:spPr>
        <p:txBody>
          <a:bodyPr lIns="130046" tIns="65023" rIns="130046" bIns="65023"/>
          <a:lstStyle/>
          <a:p>
            <a:fld id="{16097814-8CCA-8E40-9AAD-8C05BB8958EA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443307" y="9040143"/>
            <a:ext cx="4118187" cy="519289"/>
          </a:xfrm>
          <a:prstGeom prst="rect">
            <a:avLst/>
          </a:prstGeom>
        </p:spPr>
        <p:txBody>
          <a:bodyPr lIns="130046" tIns="65023" rIns="130046" bIns="65023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20107" y="9040143"/>
            <a:ext cx="3034453" cy="519289"/>
          </a:xfrm>
          <a:prstGeom prst="rect">
            <a:avLst/>
          </a:prstGeom>
        </p:spPr>
        <p:txBody>
          <a:bodyPr lIns="130046" tIns="65023" rIns="130046" bIns="65023"/>
          <a:lstStyle/>
          <a:p>
            <a:fld id="{EF2B7AF5-A3DD-CE49-A7A0-B6C5EB7BA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880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8191500"/>
            <a:ext cx="10464800" cy="1219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762000"/>
            <a:ext cx="5334000" cy="40005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5003800"/>
            <a:ext cx="5334000" cy="400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81000" indent="-381000">
              <a:spcBef>
                <a:spcPts val="3800"/>
              </a:spcBef>
              <a:defRPr sz="2800"/>
            </a:lvl1pPr>
            <a:lvl2pPr marL="762000" indent="-381000">
              <a:spcBef>
                <a:spcPts val="3800"/>
              </a:spcBef>
              <a:defRPr sz="2800"/>
            </a:lvl2pPr>
            <a:lvl3pPr marL="1143000" indent="-381000">
              <a:spcBef>
                <a:spcPts val="3800"/>
              </a:spcBef>
              <a:defRPr sz="2800"/>
            </a:lvl3pPr>
            <a:lvl4pPr marL="1524000" indent="-381000">
              <a:spcBef>
                <a:spcPts val="3800"/>
              </a:spcBef>
              <a:defRPr sz="2800"/>
            </a:lvl4pPr>
            <a:lvl5pPr marL="1905000" indent="-381000">
              <a:spcBef>
                <a:spcPts val="3800"/>
              </a:spcBef>
              <a:defRPr sz="2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06400"/>
            <a:ext cx="11099800" cy="2120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9pPr>
    </p:titleStyle>
    <p:bodyStyle>
      <a:lvl1pPr marL="4572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1pPr>
      <a:lvl2pPr marL="9144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2pPr>
      <a:lvl3pPr marL="13716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3pPr>
      <a:lvl4pPr marL="18288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4pPr>
      <a:lvl5pPr marL="22860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5pPr>
      <a:lvl6pPr marL="27432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6pPr>
      <a:lvl7pPr marL="32004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7pPr>
      <a:lvl8pPr marL="36576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8pPr>
      <a:lvl9pPr marL="4114800" indent="-4572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2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TF-CSIRT outside Europe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1269999" y="5909733"/>
            <a:ext cx="10464801" cy="1130301"/>
          </a:xfrm>
          <a:prstGeom prst="rect">
            <a:avLst/>
          </a:prstGeom>
        </p:spPr>
        <p:txBody>
          <a:bodyPr/>
          <a:lstStyle>
            <a:lvl1pPr>
              <a:defRPr sz="47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700" b="1">
                <a:solidFill>
                  <a:srgbClr val="FFFFFF"/>
                </a:solidFill>
              </a:rPr>
              <a:t>How to act ?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8000" dirty="0" smtClean="0">
                <a:solidFill>
                  <a:srgbClr val="FFFFFF"/>
                </a:solidFill>
              </a:rPr>
              <a:t>Conclusion</a:t>
            </a:r>
            <a:endParaRPr lang="en-US" sz="8000" dirty="0">
              <a:solidFill>
                <a:srgbClr val="FFFFFF"/>
              </a:solidFill>
            </a:endParaRP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43484" lvl="0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lang="en-US" sz="3686" dirty="0" smtClean="0">
                <a:solidFill>
                  <a:schemeClr val="tx1"/>
                </a:solidFill>
              </a:rPr>
              <a:t>Europe = RIPE NCC served area</a:t>
            </a:r>
          </a:p>
          <a:p>
            <a:pPr marL="443484" lvl="0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lang="en-US" sz="3686" dirty="0" smtClean="0">
                <a:solidFill>
                  <a:schemeClr val="tx1"/>
                </a:solidFill>
                <a:latin typeface="Helvetica"/>
                <a:ea typeface="Helvetica"/>
                <a:cs typeface="Helvetica"/>
                <a:sym typeface="Helvetica"/>
              </a:rPr>
              <a:t>CSIRTs outside Europe:</a:t>
            </a:r>
          </a:p>
          <a:p>
            <a:pPr marL="900684" lvl="1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lang="en-US" sz="3686" dirty="0" smtClean="0">
                <a:solidFill>
                  <a:schemeClr val="tx1"/>
                </a:solidFill>
                <a:latin typeface="Helvetica"/>
                <a:ea typeface="Helvetica"/>
                <a:cs typeface="Helvetica"/>
                <a:sym typeface="Helvetica"/>
              </a:rPr>
              <a:t>If members of FIRST and regional forum – can join TI/TF-CSIRT easily</a:t>
            </a:r>
          </a:p>
          <a:p>
            <a:pPr marL="900684" lvl="1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lang="en-US" sz="3686" dirty="0" smtClean="0">
                <a:solidFill>
                  <a:schemeClr val="tx1"/>
                </a:solidFill>
                <a:latin typeface="Helvetica"/>
                <a:ea typeface="Helvetica"/>
                <a:cs typeface="Helvetica"/>
                <a:sym typeface="Helvetica"/>
              </a:rPr>
              <a:t>If not members of FIRST and regional forum – discussion/individual decision by TF-CSIRT SC</a:t>
            </a:r>
            <a:endParaRPr lang="en-US" sz="3686" dirty="0">
              <a:solidFill>
                <a:schemeClr val="tx1"/>
              </a:solidFill>
              <a:latin typeface="Helvetica"/>
              <a:ea typeface="Helvetica"/>
              <a:cs typeface="Helvetica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6776627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/>
          </p:cNvSpPr>
          <p:nvPr>
            <p:ph type="title"/>
          </p:nvPr>
        </p:nvSpPr>
        <p:spPr>
          <a:xfrm>
            <a:off x="885776" y="3220616"/>
            <a:ext cx="11099800" cy="21209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8000" dirty="0" smtClean="0">
                <a:solidFill>
                  <a:srgbClr val="FFFFFF"/>
                </a:solidFill>
              </a:rPr>
              <a:t>Thank you!</a:t>
            </a:r>
            <a:endParaRPr lang="en-US" sz="8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3004800" cy="9753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1720" y="1"/>
            <a:ext cx="11054080" cy="1344832"/>
          </a:xfrm>
        </p:spPr>
        <p:txBody>
          <a:bodyPr>
            <a:normAutofit/>
          </a:bodyPr>
          <a:lstStyle/>
          <a:p>
            <a:pPr algn="l"/>
            <a:r>
              <a:rPr lang="en-US" sz="5400" dirty="0" smtClean="0">
                <a:solidFill>
                  <a:schemeClr val="tx1"/>
                </a:solidFill>
              </a:rPr>
              <a:t>46</a:t>
            </a:r>
            <a:r>
              <a:rPr lang="en-US" sz="5400" baseline="30000" dirty="0" smtClean="0">
                <a:solidFill>
                  <a:schemeClr val="tx1"/>
                </a:solidFill>
              </a:rPr>
              <a:t>th</a:t>
            </a:r>
            <a:r>
              <a:rPr lang="en-US" sz="5400" dirty="0" smtClean="0">
                <a:solidFill>
                  <a:schemeClr val="tx1"/>
                </a:solidFill>
              </a:rPr>
              <a:t> TF-CSIRT Meeting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360090" y="1420416"/>
            <a:ext cx="12284622" cy="1459116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24 - 25 September 2015,Tallinn, Estonia, </a:t>
            </a:r>
            <a:r>
              <a:rPr lang="en-US" sz="3600" dirty="0" err="1">
                <a:solidFill>
                  <a:srgbClr val="FFFFFF"/>
                </a:solidFill>
              </a:rPr>
              <a:t>Mektory</a:t>
            </a:r>
            <a:r>
              <a:rPr lang="en-US" sz="3600" dirty="0">
                <a:solidFill>
                  <a:srgbClr val="FFFFFF"/>
                </a:solidFill>
              </a:rPr>
              <a:t> Center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62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xfrm>
            <a:off x="554698" y="406400"/>
            <a:ext cx="11895404" cy="2120900"/>
          </a:xfrm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640">
                <a:solidFill>
                  <a:srgbClr val="FFFFFF"/>
                </a:solidFill>
              </a:rPr>
              <a:t>Are the TF-CSIRT ToR limiting the geographical scope?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lvl="0" indent="0" defTabSz="525779">
              <a:spcBef>
                <a:spcPts val="37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420">
                <a:solidFill>
                  <a:srgbClr val="FFFFFF"/>
                </a:solidFill>
              </a:rPr>
              <a:t>"1.1 The Task Force is established to promote collaboration betweenComputer Security Incident Response Teams (CSIRTs) in Europe and neighbouring regions. It shall be known as TF- CSIRT (Collaboration of Computer Security Incident Response Teams)."</a:t>
            </a:r>
          </a:p>
          <a:p>
            <a:pPr marL="0" lvl="0" indent="0" defTabSz="525779">
              <a:spcBef>
                <a:spcPts val="37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420">
                <a:solidFill>
                  <a:srgbClr val="FFFFFF"/>
                </a:solidFill>
              </a:rPr>
              <a:t>"2.1 The Task Force is open to all recognised CSIRTs situated in Europe and neighbouring regions, as well as other organisations and individuals with bona- fide interest in computer security incident handling.”</a:t>
            </a:r>
          </a:p>
          <a:p>
            <a:pPr marL="0" lvl="0" indent="0" defTabSz="525779">
              <a:spcBef>
                <a:spcPts val="37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42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No, the ToR do not limit our geographical scope.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640">
                <a:solidFill>
                  <a:srgbClr val="FFFFFF"/>
                </a:solidFill>
              </a:rPr>
              <a:t>Is the TI contract limited in geographical scope?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800" b="1">
                <a:solidFill>
                  <a:srgbClr val="FFFFFF"/>
                </a:solidFill>
              </a:rPr>
              <a:t>No, the CfT already took this into account. The TI can extend their service worldwide. The only issues are the cost of the certification site visit (already taken care of with a higher tariff), and “language” - for the latter we should demand English documents or translations for not-supported languages. The TI members don’t read Thai, Swahili or Mandarin (and not even Finnish or Hungarian).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3 regions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85799" lvl="0" indent="-685799"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lang="en-US" sz="3800" dirty="0" smtClean="0">
                <a:solidFill>
                  <a:srgbClr val="FFFFFF"/>
                </a:solidFill>
              </a:rPr>
              <a:t>Europe – RIPE NCC constituency</a:t>
            </a:r>
          </a:p>
          <a:p>
            <a:pPr marL="685799" lvl="0" indent="-685799"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lang="en-US" sz="3800" dirty="0" smtClean="0">
                <a:solidFill>
                  <a:srgbClr val="FFFFFF"/>
                </a:solidFill>
              </a:rPr>
              <a:t>Countries around the Mediterranean (not in Europe)</a:t>
            </a:r>
          </a:p>
          <a:p>
            <a:pPr marL="685799" lvl="0" indent="-685799"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lang="en-US" sz="3800" dirty="0" smtClean="0">
                <a:solidFill>
                  <a:srgbClr val="FFFFFF"/>
                </a:solidFill>
              </a:rPr>
              <a:t>The rest </a:t>
            </a:r>
            <a:r>
              <a:rPr sz="3800" dirty="0" smtClean="0">
                <a:solidFill>
                  <a:srgbClr val="FFFFFF"/>
                </a:solidFill>
              </a:rPr>
              <a:t>of </a:t>
            </a:r>
            <a:r>
              <a:rPr sz="3800" dirty="0">
                <a:solidFill>
                  <a:srgbClr val="FFFFFF"/>
                </a:solidFill>
              </a:rPr>
              <a:t>the planet</a:t>
            </a:r>
          </a:p>
          <a:p>
            <a:pPr marL="0" lvl="0" indent="0"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800" b="1" dirty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Suggestion: </a:t>
            </a:r>
            <a:br>
              <a:rPr sz="3800" b="1" dirty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</a:br>
            <a:r>
              <a:rPr sz="3800" b="1" dirty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- for Europe continue as usual</a:t>
            </a:r>
            <a:br>
              <a:rPr sz="3800" b="1" dirty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</a:br>
            <a:r>
              <a:rPr sz="3800" b="1" dirty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- treat regions 2 and 3 alike: to be defined &gt;&gt;&gt;&gt;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But we’re European?</a:t>
            </a:r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92500"/>
          </a:bodyPr>
          <a:lstStyle/>
          <a:p>
            <a:pPr marL="411479" lvl="0" indent="-411479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lang="en-US" sz="3420" dirty="0" smtClean="0">
                <a:solidFill>
                  <a:srgbClr val="FFFFFF"/>
                </a:solidFill>
              </a:rPr>
              <a:t>TF-CSIRT’s home base is indeed Europe</a:t>
            </a:r>
          </a:p>
          <a:p>
            <a:pPr marL="411479" lvl="0" indent="-411479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lang="en-US" sz="3420" dirty="0" smtClean="0">
                <a:solidFill>
                  <a:schemeClr val="tx1"/>
                </a:solidFill>
              </a:rPr>
              <a:t>TF-CSIRT focus should stay on Europe</a:t>
            </a:r>
          </a:p>
          <a:p>
            <a:pPr marL="411479" lvl="0" indent="-411479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420" dirty="0" smtClean="0">
                <a:solidFill>
                  <a:srgbClr val="FFFFFF"/>
                </a:solidFill>
              </a:rPr>
              <a:t>APCERT </a:t>
            </a:r>
            <a:r>
              <a:rPr sz="3420" dirty="0">
                <a:solidFill>
                  <a:srgbClr val="FFFFFF"/>
                </a:solidFill>
              </a:rPr>
              <a:t>and others serve their own regions, FIRST acts worldwide</a:t>
            </a:r>
          </a:p>
          <a:p>
            <a:pPr marL="411479" lvl="0" indent="-411479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420" dirty="0">
                <a:solidFill>
                  <a:srgbClr val="FFFFFF"/>
                </a:solidFill>
              </a:rPr>
              <a:t>We do have some unique selling points - and - a few teams outside Europe find reason to join us. There seems no good argument to say “no” to them.</a:t>
            </a:r>
          </a:p>
          <a:p>
            <a:pPr marL="0" lvl="0" indent="0" defTabSz="525779">
              <a:spcBef>
                <a:spcPts val="37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420" b="1" dirty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Suggestion: outside Europe (regions 2 &amp; 3) do not act behind the backs of our regional colleagues and FIRST.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What to do then?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793684" y="2590800"/>
            <a:ext cx="11691078" cy="6286500"/>
          </a:xfrm>
          <a:prstGeom prst="rect">
            <a:avLst/>
          </a:prstGeom>
        </p:spPr>
        <p:txBody>
          <a:bodyPr/>
          <a:lstStyle/>
          <a:p>
            <a:pPr marL="0" lvl="0" indent="0" defTabSz="566674">
              <a:spcBef>
                <a:spcPts val="4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686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Suppose team X outside Europe asks to join :</a:t>
            </a:r>
          </a:p>
          <a:p>
            <a:pPr marL="443484" lvl="0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sz="3686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When X is a member of their regional CSIRT cooperation and of FIRST: inform both and proceed (also inform X that this is the procedure). SC is informed but need not intervene.</a:t>
            </a:r>
          </a:p>
          <a:p>
            <a:pPr marL="443484" lvl="0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sz="3686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When X is not: discuss in SC. Involve regional forum and/or FIRST. Keep X posted. No fixed rule. TF-CSIRT reserves the right to refuse a team’s listing or accreditation. 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Cases</a:t>
            </a:r>
          </a:p>
        </p:txBody>
      </p:sp>
      <p:sp>
        <p:nvSpPr>
          <p:cNvPr id="51" name="Shape 5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43484" lvl="0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sz="3686">
                <a:solidFill>
                  <a:srgbClr val="FFFFFF"/>
                </a:solidFill>
              </a:rPr>
              <a:t>CARICERT, Curacao (part of Kingdom of The Netherlands). Accredited. Member of AMPARO and FIRST.</a:t>
            </a:r>
          </a:p>
          <a:p>
            <a:pPr marL="443484" lvl="0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sz="3686">
                <a:solidFill>
                  <a:srgbClr val="FFFFFF"/>
                </a:solidFill>
              </a:rPr>
              <a:t>ThaiCERT, Thailand. Listed. Want to go for accreditation AND certification. Waiting for us to set our policy. Member of APCERT and FIRST.</a:t>
            </a:r>
          </a:p>
          <a:p>
            <a:pPr marL="443484" lvl="0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sz="3686">
                <a:solidFill>
                  <a:srgbClr val="FFFFFF"/>
                </a:solidFill>
              </a:rPr>
              <a:t>TechCERT, Sri Lanka. Want to go for at least listing. Waiting for us to set our policy. Member of APCERT and FIRST.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pPr lvl="1" indent="214884" defTabSz="549148">
              <a:defRPr sz="1800">
                <a:solidFill>
                  <a:srgbClr val="000000"/>
                </a:solidFill>
              </a:defRPr>
            </a:pPr>
            <a:r>
              <a:rPr sz="7519">
                <a:solidFill>
                  <a:srgbClr val="FFFFFF"/>
                </a:solidFill>
              </a:rPr>
              <a:t>Talk with FIRST president</a:t>
            </a:r>
          </a:p>
        </p:txBody>
      </p:sp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Baiba and Don discussed this issue with Maarten Van Horenbeeck, FIRST president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Maarten sees no real issue here but very much appreciates our open approach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Basically he said: go ahead, we are very happy that you want to keep us posted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Drawbacks?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43484" lvl="0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sz="3686">
                <a:solidFill>
                  <a:srgbClr val="FFFFFF"/>
                </a:solidFill>
              </a:rPr>
              <a:t>Expanding outside Europe may decrease the level of trust</a:t>
            </a:r>
          </a:p>
          <a:p>
            <a:pPr marL="443484" lvl="0" indent="-443484" defTabSz="566674"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sz="3686">
                <a:solidFill>
                  <a:srgbClr val="FFFFFF"/>
                </a:solidFill>
              </a:rPr>
              <a:t>TF-CSIRT will become too big and suffer from the FIRST size problem </a:t>
            </a:r>
          </a:p>
          <a:p>
            <a:pPr marL="0" lvl="0" indent="0" defTabSz="566674">
              <a:spcBef>
                <a:spcPts val="4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686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Both may be true with a big expansion. However such an expansion is not expected right now. European focus should stay: no watering down e.g. of meeting attendance demands for certification.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0066C1"/>
            </a:gs>
            <a:gs pos="100000">
              <a:srgbClr val="094593"/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0066C1"/>
            </a:gs>
            <a:gs pos="100000">
              <a:srgbClr val="094593"/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614</Words>
  <Application>Microsoft Office PowerPoint</Application>
  <PresentationFormat>Custom</PresentationFormat>
  <Paragraphs>43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Gradient</vt:lpstr>
      <vt:lpstr>TF-CSIRT outside Europe</vt:lpstr>
      <vt:lpstr>Are the TF-CSIRT ToR limiting the geographical scope?</vt:lpstr>
      <vt:lpstr>Is the TI contract limited in geographical scope?</vt:lpstr>
      <vt:lpstr>3 regions</vt:lpstr>
      <vt:lpstr>But we’re European?</vt:lpstr>
      <vt:lpstr>What to do then?</vt:lpstr>
      <vt:lpstr>Cases</vt:lpstr>
      <vt:lpstr>Talk with FIRST president</vt:lpstr>
      <vt:lpstr>Drawbacks?</vt:lpstr>
      <vt:lpstr>Conclusion</vt:lpstr>
      <vt:lpstr>Thank you!</vt:lpstr>
      <vt:lpstr>46th TF-CSIRT Meeting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TF-CSIRT outside Europe</dc:title>
  <dc:creator>Baiba Kaskina</dc:creator>
  <cp:lastModifiedBy>Baiba Kaskina</cp:lastModifiedBy>
  <cp:revision>4</cp:revision>
  <dcterms:modified xsi:type="dcterms:W3CDTF">2015-05-22T09:48:38Z</dcterms:modified>
</cp:coreProperties>
</file>